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 autoCompressPictures="0">
  <p:sldMasterIdLst>
    <p:sldMasterId id="2147484002" r:id="rId1"/>
  </p:sldMasterIdLst>
  <p:notesMasterIdLst>
    <p:notesMasterId r:id="rId75"/>
  </p:notesMasterIdLst>
  <p:handoutMasterIdLst>
    <p:handoutMasterId r:id="rId76"/>
  </p:handoutMasterIdLst>
  <p:sldIdLst>
    <p:sldId id="256" r:id="rId2"/>
    <p:sldId id="273" r:id="rId3"/>
    <p:sldId id="288" r:id="rId4"/>
    <p:sldId id="280" r:id="rId5"/>
    <p:sldId id="274" r:id="rId6"/>
    <p:sldId id="279" r:id="rId7"/>
    <p:sldId id="275" r:id="rId8"/>
    <p:sldId id="276" r:id="rId9"/>
    <p:sldId id="277" r:id="rId10"/>
    <p:sldId id="289" r:id="rId11"/>
    <p:sldId id="278" r:id="rId12"/>
    <p:sldId id="282" r:id="rId13"/>
    <p:sldId id="324" r:id="rId14"/>
    <p:sldId id="281" r:id="rId15"/>
    <p:sldId id="325" r:id="rId16"/>
    <p:sldId id="290" r:id="rId17"/>
    <p:sldId id="283" r:id="rId18"/>
    <p:sldId id="284" r:id="rId19"/>
    <p:sldId id="285" r:id="rId20"/>
    <p:sldId id="286" r:id="rId21"/>
    <p:sldId id="287" r:id="rId22"/>
    <p:sldId id="326" r:id="rId23"/>
    <p:sldId id="327" r:id="rId24"/>
    <p:sldId id="328" r:id="rId25"/>
    <p:sldId id="329" r:id="rId26"/>
    <p:sldId id="330" r:id="rId27"/>
    <p:sldId id="331" r:id="rId28"/>
    <p:sldId id="332" r:id="rId29"/>
    <p:sldId id="333" r:id="rId30"/>
    <p:sldId id="334" r:id="rId31"/>
    <p:sldId id="335" r:id="rId32"/>
    <p:sldId id="336" r:id="rId33"/>
    <p:sldId id="323" r:id="rId34"/>
    <p:sldId id="291" r:id="rId35"/>
    <p:sldId id="292" r:id="rId36"/>
    <p:sldId id="293" r:id="rId37"/>
    <p:sldId id="294" r:id="rId38"/>
    <p:sldId id="296" r:id="rId39"/>
    <p:sldId id="297" r:id="rId40"/>
    <p:sldId id="321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22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8" r:id="rId60"/>
    <p:sldId id="319" r:id="rId61"/>
    <p:sldId id="320" r:id="rId62"/>
    <p:sldId id="364" r:id="rId63"/>
    <p:sldId id="365" r:id="rId64"/>
    <p:sldId id="337" r:id="rId65"/>
    <p:sldId id="338" r:id="rId66"/>
    <p:sldId id="340" r:id="rId67"/>
    <p:sldId id="357" r:id="rId68"/>
    <p:sldId id="358" r:id="rId69"/>
    <p:sldId id="359" r:id="rId70"/>
    <p:sldId id="360" r:id="rId71"/>
    <p:sldId id="316" r:id="rId72"/>
    <p:sldId id="317" r:id="rId73"/>
    <p:sldId id="295" r:id="rId74"/>
  </p:sldIdLst>
  <p:sldSz cx="9144000" cy="6858000" type="screen4x3"/>
  <p:notesSz cx="9296400" cy="7010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3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3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3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3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2">
          <p15:clr>
            <a:srgbClr val="A4A3A4"/>
          </p15:clr>
        </p15:guide>
        <p15:guide id="2" orient="horz" pos="804">
          <p15:clr>
            <a:srgbClr val="A4A3A4"/>
          </p15:clr>
        </p15:guide>
        <p15:guide id="3" orient="horz" pos="193">
          <p15:clr>
            <a:srgbClr val="A4A3A4"/>
          </p15:clr>
        </p15:guide>
        <p15:guide id="4" orient="horz" pos="4128">
          <p15:clr>
            <a:srgbClr val="A4A3A4"/>
          </p15:clr>
        </p15:guide>
        <p15:guide id="5" orient="horz" pos="1483">
          <p15:clr>
            <a:srgbClr val="A4A3A4"/>
          </p15:clr>
        </p15:guide>
        <p15:guide id="6" orient="horz" pos="3514">
          <p15:clr>
            <a:srgbClr val="A4A3A4"/>
          </p15:clr>
        </p15:guide>
        <p15:guide id="7" orient="horz" pos="2833">
          <p15:clr>
            <a:srgbClr val="A4A3A4"/>
          </p15:clr>
        </p15:guide>
        <p15:guide id="8" pos="2880">
          <p15:clr>
            <a:srgbClr val="A4A3A4"/>
          </p15:clr>
        </p15:guide>
        <p15:guide id="9" pos="4734">
          <p15:clr>
            <a:srgbClr val="A4A3A4"/>
          </p15:clr>
        </p15:guide>
        <p15:guide id="10" pos="1959">
          <p15:clr>
            <a:srgbClr val="A4A3A4"/>
          </p15:clr>
        </p15:guide>
        <p15:guide id="11" pos="3808">
          <p15:clr>
            <a:srgbClr val="A4A3A4"/>
          </p15:clr>
        </p15:guide>
        <p15:guide id="12" pos="5566">
          <p15:clr>
            <a:srgbClr val="A4A3A4"/>
          </p15:clr>
        </p15:guide>
        <p15:guide id="13" pos="1026">
          <p15:clr>
            <a:srgbClr val="A4A3A4"/>
          </p15:clr>
        </p15:guide>
        <p15:guide id="14" pos="1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8">
          <p15:clr>
            <a:srgbClr val="A4A3A4"/>
          </p15:clr>
        </p15:guide>
        <p15:guide id="2" pos="29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D94D2"/>
    <a:srgbClr val="2C6DBA"/>
    <a:srgbClr val="4294D6"/>
    <a:srgbClr val="1A93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BD3639-96FD-4D96-AEB1-23FE4105BA85}" v="1" dt="2020-07-31T11:39:33.9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2" autoAdjust="0"/>
  </p:normalViewPr>
  <p:slideViewPr>
    <p:cSldViewPr snapToGrid="0">
      <p:cViewPr varScale="1">
        <p:scale>
          <a:sx n="114" d="100"/>
          <a:sy n="114" d="100"/>
        </p:scale>
        <p:origin x="1560" y="90"/>
      </p:cViewPr>
      <p:guideLst>
        <p:guide orient="horz" pos="2162"/>
        <p:guide orient="horz" pos="804"/>
        <p:guide orient="horz" pos="193"/>
        <p:guide orient="horz" pos="4128"/>
        <p:guide orient="horz" pos="1483"/>
        <p:guide orient="horz" pos="3514"/>
        <p:guide orient="horz" pos="2833"/>
        <p:guide pos="2880"/>
        <p:guide pos="4734"/>
        <p:guide pos="1959"/>
        <p:guide pos="3808"/>
        <p:guide pos="5566"/>
        <p:guide pos="1026"/>
        <p:guide pos="19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208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nnerman,Pat" userId="d00bee34-1b51-4b9f-9d2f-97d992b59f5f" providerId="ADAL" clId="{C8BD3639-96FD-4D96-AEB1-23FE4105BA85}"/>
    <pc:docChg chg="modSld">
      <pc:chgData name="Bannerman,Pat" userId="d00bee34-1b51-4b9f-9d2f-97d992b59f5f" providerId="ADAL" clId="{C8BD3639-96FD-4D96-AEB1-23FE4105BA85}" dt="2020-07-31T11:39:33.922" v="0"/>
      <pc:docMkLst>
        <pc:docMk/>
      </pc:docMkLst>
      <pc:sldChg chg="modSp">
        <pc:chgData name="Bannerman,Pat" userId="d00bee34-1b51-4b9f-9d2f-97d992b59f5f" providerId="ADAL" clId="{C8BD3639-96FD-4D96-AEB1-23FE4105BA85}" dt="2020-07-31T11:39:33.922" v="0"/>
        <pc:sldMkLst>
          <pc:docMk/>
          <pc:sldMk cId="4008694025" sldId="256"/>
        </pc:sldMkLst>
        <pc:spChg chg="mod">
          <ac:chgData name="Bannerman,Pat" userId="d00bee34-1b51-4b9f-9d2f-97d992b59f5f" providerId="ADAL" clId="{C8BD3639-96FD-4D96-AEB1-23FE4105BA85}" dt="2020-07-31T11:39:33.922" v="0"/>
          <ac:spMkLst>
            <pc:docMk/>
            <pc:sldMk cId="4008694025" sldId="256"/>
            <ac:spMk id="5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738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CAA56D-6859-4EF7-83F5-F26517F8F86A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9563"/>
            <a:ext cx="4029075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738" y="6659563"/>
            <a:ext cx="4029075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B706CE-DD56-44EB-9C7F-FE3574A5C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7933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738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A7A732-E016-4A82-A589-F6E10816C5CA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71813" y="876300"/>
            <a:ext cx="3152775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0275" y="3373438"/>
            <a:ext cx="7435850" cy="27606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9563"/>
            <a:ext cx="4029075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738" y="6659563"/>
            <a:ext cx="4029075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D62D3-BB65-47B7-B482-3500296D8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41924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- n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6" b="970"/>
          <a:stretch/>
        </p:blipFill>
        <p:spPr bwMode="auto">
          <a:xfrm>
            <a:off x="1" y="-4953"/>
            <a:ext cx="9144000" cy="690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11150" y="5300253"/>
            <a:ext cx="5548313" cy="4171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11150" y="5728918"/>
            <a:ext cx="5548313" cy="2872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i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311150" y="6359333"/>
            <a:ext cx="5548313" cy="2872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fld id="{B00CC99A-1AEC-4AAA-92D0-EFFF73746BF4}" type="datetime4">
              <a:rPr lang="en-US" smtClean="0"/>
              <a:t>July 21, 2014</a:t>
            </a:fld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-4016" y="2250764"/>
            <a:ext cx="9148017" cy="2367666"/>
            <a:chOff x="-4016" y="2250764"/>
            <a:chExt cx="9148017" cy="2367666"/>
          </a:xfrm>
        </p:grpSpPr>
        <p:sp>
          <p:nvSpPr>
            <p:cNvPr id="3" name="Rectangle 7"/>
            <p:cNvSpPr>
              <a:spLocks/>
            </p:cNvSpPr>
            <p:nvPr/>
          </p:nvSpPr>
          <p:spPr bwMode="auto">
            <a:xfrm>
              <a:off x="1" y="2252755"/>
              <a:ext cx="9144000" cy="2365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3608" tIns="21804" rIns="43608" bIns="21804" anchor="ctr"/>
            <a:lstStyle/>
            <a:p>
              <a:pPr algn="ctr" defTabSz="215900"/>
              <a:endParaRPr lang="en-US" sz="1800" dirty="0">
                <a:solidFill>
                  <a:srgbClr val="FFFFFF"/>
                </a:solidFill>
                <a:latin typeface="Franklin Gothic Book" pitchFamily="34" charset="0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5791" y="3143707"/>
              <a:ext cx="2420233" cy="594530"/>
            </a:xfrm>
            <a:prstGeom prst="rect">
              <a:avLst/>
            </a:prstGeom>
          </p:spPr>
        </p:pic>
        <p:sp>
          <p:nvSpPr>
            <p:cNvPr id="12" name="Parallelogram 11"/>
            <p:cNvSpPr/>
            <p:nvPr userDrawn="1"/>
          </p:nvSpPr>
          <p:spPr bwMode="auto">
            <a:xfrm>
              <a:off x="-4016" y="2250764"/>
              <a:ext cx="6291434" cy="2367666"/>
            </a:xfrm>
            <a:custGeom>
              <a:avLst/>
              <a:gdLst>
                <a:gd name="connsiteX0" fmla="*/ 0 w 7110584"/>
                <a:gd name="connsiteY0" fmla="*/ 2367666 h 2367666"/>
                <a:gd name="connsiteX1" fmla="*/ 775198 w 7110584"/>
                <a:gd name="connsiteY1" fmla="*/ 0 h 2367666"/>
                <a:gd name="connsiteX2" fmla="*/ 7110584 w 7110584"/>
                <a:gd name="connsiteY2" fmla="*/ 0 h 2367666"/>
                <a:gd name="connsiteX3" fmla="*/ 6335386 w 7110584"/>
                <a:gd name="connsiteY3" fmla="*/ 2367666 h 2367666"/>
                <a:gd name="connsiteX4" fmla="*/ 0 w 7110584"/>
                <a:gd name="connsiteY4" fmla="*/ 2367666 h 2367666"/>
                <a:gd name="connsiteX0" fmla="*/ 0 w 7110584"/>
                <a:gd name="connsiteY0" fmla="*/ 2367666 h 2367666"/>
                <a:gd name="connsiteX1" fmla="*/ 820442 w 7110584"/>
                <a:gd name="connsiteY1" fmla="*/ 0 h 2367666"/>
                <a:gd name="connsiteX2" fmla="*/ 7110584 w 7110584"/>
                <a:gd name="connsiteY2" fmla="*/ 0 h 2367666"/>
                <a:gd name="connsiteX3" fmla="*/ 6335386 w 7110584"/>
                <a:gd name="connsiteY3" fmla="*/ 2367666 h 2367666"/>
                <a:gd name="connsiteX4" fmla="*/ 0 w 7110584"/>
                <a:gd name="connsiteY4" fmla="*/ 2367666 h 2367666"/>
                <a:gd name="connsiteX0" fmla="*/ 0 w 6291434"/>
                <a:gd name="connsiteY0" fmla="*/ 2367666 h 2367666"/>
                <a:gd name="connsiteX1" fmla="*/ 1292 w 6291434"/>
                <a:gd name="connsiteY1" fmla="*/ 0 h 2367666"/>
                <a:gd name="connsiteX2" fmla="*/ 6291434 w 6291434"/>
                <a:gd name="connsiteY2" fmla="*/ 0 h 2367666"/>
                <a:gd name="connsiteX3" fmla="*/ 5516236 w 6291434"/>
                <a:gd name="connsiteY3" fmla="*/ 2367666 h 2367666"/>
                <a:gd name="connsiteX4" fmla="*/ 0 w 6291434"/>
                <a:gd name="connsiteY4" fmla="*/ 2367666 h 236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1434" h="2367666">
                  <a:moveTo>
                    <a:pt x="0" y="2367666"/>
                  </a:moveTo>
                  <a:cubicBezTo>
                    <a:pt x="431" y="1578444"/>
                    <a:pt x="861" y="789222"/>
                    <a:pt x="1292" y="0"/>
                  </a:cubicBezTo>
                  <a:lnTo>
                    <a:pt x="6291434" y="0"/>
                  </a:lnTo>
                  <a:lnTo>
                    <a:pt x="5516236" y="2367666"/>
                  </a:lnTo>
                  <a:lnTo>
                    <a:pt x="0" y="2367666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66713" marR="0" indent="-366713" algn="ctr" defTabSz="976313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40000"/>
                <a:buFontTx/>
                <a:buNone/>
                <a:tabLst/>
              </a:pPr>
              <a:endParaRPr kumimoji="0" 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1150" y="2259016"/>
            <a:ext cx="4835779" cy="2370667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487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311150" y="1280160"/>
            <a:ext cx="3941762" cy="233261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474278" y="1279525"/>
            <a:ext cx="3734993" cy="4772025"/>
          </a:xfrm>
        </p:spPr>
        <p:txBody>
          <a:bodyPr/>
          <a:lstStyle>
            <a:lvl1pPr marL="320040" indent="-320040">
              <a:defRPr sz="2400"/>
            </a:lvl1pPr>
            <a:lvl2pPr>
              <a:defRPr sz="2200"/>
            </a:lvl2pPr>
            <a:lvl3pPr>
              <a:defRPr sz="2000"/>
            </a:lvl3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311150" y="3718934"/>
            <a:ext cx="3941762" cy="233261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473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a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/>
          <p:cNvPicPr preferRelativeResize="0"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6" b="970"/>
          <a:stretch/>
        </p:blipFill>
        <p:spPr bwMode="auto">
          <a:xfrm>
            <a:off x="1" y="-4952"/>
            <a:ext cx="9147599" cy="690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01919" y="2845967"/>
            <a:ext cx="1498372" cy="204173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20000" b="0" cap="none" spc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”</a:t>
            </a:r>
            <a:endParaRPr lang="en-US" sz="20000" b="0" cap="none" spc="0" dirty="0">
              <a:ln>
                <a:noFill/>
              </a:ln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+mn-lt"/>
              <a:ea typeface="ＭＳ Ｐゴシック" charset="0"/>
              <a:cs typeface="Franklin Gothic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5075" y="947414"/>
            <a:ext cx="1473200" cy="2142907"/>
          </a:xfrm>
          <a:prstGeom prst="rect">
            <a:avLst/>
          </a:prstGeom>
          <a:ln>
            <a:noFill/>
          </a:ln>
          <a:effectLst/>
        </p:spPr>
        <p:txBody>
          <a:bodyPr/>
          <a:lstStyle/>
          <a:p>
            <a:pPr>
              <a:defRPr/>
            </a:pPr>
            <a:r>
              <a:rPr lang="en-US" sz="20000" b="0" cap="none" spc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“</a:t>
            </a:r>
            <a:endParaRPr lang="en-US" sz="20000" b="0" cap="none" spc="0" dirty="0">
              <a:ln>
                <a:noFill/>
              </a:ln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+mn-lt"/>
              <a:ea typeface="ＭＳ Ｐゴシック" charset="0"/>
              <a:cs typeface="Franklin Gothic Book"/>
            </a:endParaRPr>
          </a:p>
        </p:txBody>
      </p:sp>
      <p:sp>
        <p:nvSpPr>
          <p:cNvPr id="7" name="Text Placeholder 8" title="A quotation can be used in this area"/>
          <p:cNvSpPr>
            <a:spLocks noGrp="1"/>
          </p:cNvSpPr>
          <p:nvPr>
            <p:ph type="body" sz="quarter" idx="10" hasCustomPrompt="1"/>
          </p:nvPr>
        </p:nvSpPr>
        <p:spPr>
          <a:xfrm>
            <a:off x="1754186" y="1969705"/>
            <a:ext cx="5635625" cy="18716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Put your quote in here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870618" y="4419881"/>
            <a:ext cx="3519193" cy="2977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77638" y="5080517"/>
            <a:ext cx="3519193" cy="2977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lang="en-US" sz="1400" i="1" baseline="0" dirty="0">
                <a:solidFill>
                  <a:schemeClr val="bg1"/>
                </a:solidFill>
                <a:latin typeface="Arial" pitchFamily="34" charset="0"/>
                <a:ea typeface="ＭＳ Ｐゴシック" pitchFamily="-112" charset="-128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80000"/>
              </a:lnSpc>
              <a:spcBef>
                <a:spcPts val="1400"/>
              </a:spcBef>
              <a:spcAft>
                <a:spcPct val="0"/>
              </a:spcAft>
              <a:buClr>
                <a:srgbClr val="3294D3"/>
              </a:buClr>
              <a:buSzPct val="130000"/>
              <a:buFont typeface="Wingdings" pitchFamily="2" charset="2"/>
              <a:buNone/>
              <a:tabLst/>
            </a:pPr>
            <a:r>
              <a:rPr lang="en-US" dirty="0"/>
              <a:t>Organization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873321" y="4774552"/>
            <a:ext cx="3519193" cy="2977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lang="en-US" sz="1400" i="1" baseline="0" dirty="0">
                <a:solidFill>
                  <a:schemeClr val="bg1"/>
                </a:solidFill>
                <a:latin typeface="Arial" pitchFamily="34" charset="0"/>
                <a:ea typeface="ＭＳ Ｐゴシック" pitchFamily="-112" charset="-128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80000"/>
              </a:lnSpc>
              <a:spcBef>
                <a:spcPts val="1400"/>
              </a:spcBef>
              <a:spcAft>
                <a:spcPct val="0"/>
              </a:spcAft>
              <a:buClr>
                <a:srgbClr val="3294D3"/>
              </a:buClr>
              <a:buSzPct val="130000"/>
              <a:buFont typeface="Wingdings" pitchFamily="2" charset="2"/>
              <a:buNone/>
              <a:tabLst/>
            </a:pPr>
            <a:r>
              <a:rPr lang="en-US" dirty="0"/>
              <a:t>Title here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8650840" y="6426952"/>
            <a:ext cx="421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881FCEE-8B8D-471D-B2CD-8B20A04D8A95}" type="slidenum">
              <a:rPr lang="en-US" sz="12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‹#›</a:t>
            </a:fld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261" y="6647649"/>
            <a:ext cx="89796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500" b="0" kern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1310231341_Standard</a:t>
            </a:r>
            <a:r>
              <a:rPr lang="en-US" sz="500" b="0" kern="1200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 - </a:t>
            </a:r>
            <a:r>
              <a:rPr lang="en-US" sz="500" b="0" kern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Cerner PPT template_v2.2 updated: 0115</a:t>
            </a:r>
            <a:r>
              <a:rPr lang="en-US" sz="500" b="0" kern="1200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   </a:t>
            </a:r>
            <a:r>
              <a:rPr lang="en-US" sz="500" b="0" kern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© </a:t>
            </a:r>
            <a:r>
              <a:rPr lang="en-US" sz="500" b="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Cerner Corporation.  All rights reserved.  </a:t>
            </a:r>
          </a:p>
          <a:p>
            <a:pPr algn="l"/>
            <a:r>
              <a:rPr lang="en-US" sz="500" b="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This document contains Cerner confidential and/or proprietary information belonging to Cerner Corporation and/or its related affiliates which may not be reproduced or transmitted in any form or by any means without the express written consent of Cerner</a:t>
            </a:r>
          </a:p>
        </p:txBody>
      </p:sp>
    </p:spTree>
    <p:extLst>
      <p:ext uri="{BB962C8B-B14F-4D97-AF65-F5344CB8AC3E}">
        <p14:creationId xmlns:p14="http://schemas.microsoft.com/office/powerpoint/2010/main" val="3957270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a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/>
          <p:cNvPicPr preferRelativeResize="0"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6" b="970"/>
          <a:stretch/>
        </p:blipFill>
        <p:spPr bwMode="auto">
          <a:xfrm>
            <a:off x="1" y="-4952"/>
            <a:ext cx="9144000" cy="690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 userDrawn="1"/>
        </p:nvSpPr>
        <p:spPr>
          <a:xfrm>
            <a:off x="7301919" y="2845967"/>
            <a:ext cx="1498372" cy="204173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20000" b="0" cap="none" spc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”</a:t>
            </a:r>
            <a:endParaRPr lang="en-US" sz="20000" b="0" cap="none" spc="0" dirty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+mn-lt"/>
              <a:ea typeface="ＭＳ Ｐゴシック" charset="0"/>
              <a:cs typeface="Franklin Gothic Book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835075" y="947414"/>
            <a:ext cx="1473200" cy="2142907"/>
          </a:xfrm>
          <a:prstGeom prst="rect">
            <a:avLst/>
          </a:prstGeom>
          <a:ln>
            <a:noFill/>
          </a:ln>
          <a:effectLst/>
        </p:spPr>
        <p:txBody>
          <a:bodyPr/>
          <a:lstStyle/>
          <a:p>
            <a:pPr>
              <a:defRPr/>
            </a:pPr>
            <a:r>
              <a:rPr lang="en-US" sz="20000" b="0" cap="none" spc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“</a:t>
            </a:r>
            <a:endParaRPr lang="en-US" sz="20000" b="0" cap="none" spc="0" dirty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+mn-lt"/>
              <a:ea typeface="ＭＳ Ｐゴシック" charset="0"/>
              <a:cs typeface="Franklin Gothic Book"/>
            </a:endParaRPr>
          </a:p>
        </p:txBody>
      </p:sp>
      <p:sp>
        <p:nvSpPr>
          <p:cNvPr id="21" name="Text Placeholder 8" title="A quotation can be used in this area"/>
          <p:cNvSpPr>
            <a:spLocks noGrp="1"/>
          </p:cNvSpPr>
          <p:nvPr>
            <p:ph type="body" sz="quarter" idx="10" hasCustomPrompt="1"/>
          </p:nvPr>
        </p:nvSpPr>
        <p:spPr>
          <a:xfrm>
            <a:off x="1754186" y="1969705"/>
            <a:ext cx="5635625" cy="18716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Put your quote in here</a:t>
            </a:r>
          </a:p>
        </p:txBody>
      </p:sp>
      <p:sp>
        <p:nvSpPr>
          <p:cNvPr id="22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870618" y="4419881"/>
            <a:ext cx="3519193" cy="2977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77638" y="5080517"/>
            <a:ext cx="3519193" cy="2977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lang="en-US" sz="1400" i="1" baseline="0" dirty="0">
                <a:solidFill>
                  <a:schemeClr val="bg1"/>
                </a:solidFill>
                <a:latin typeface="Arial" pitchFamily="34" charset="0"/>
                <a:ea typeface="ＭＳ Ｐゴシック" pitchFamily="-112" charset="-128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80000"/>
              </a:lnSpc>
              <a:spcBef>
                <a:spcPts val="1400"/>
              </a:spcBef>
              <a:spcAft>
                <a:spcPct val="0"/>
              </a:spcAft>
              <a:buClr>
                <a:srgbClr val="3294D3"/>
              </a:buClr>
              <a:buSzPct val="130000"/>
              <a:buFont typeface="Wingdings" pitchFamily="2" charset="2"/>
              <a:buNone/>
              <a:tabLst/>
            </a:pPr>
            <a:r>
              <a:rPr lang="en-US" dirty="0"/>
              <a:t>Organization here</a:t>
            </a:r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873321" y="4774552"/>
            <a:ext cx="3519193" cy="2977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lang="en-US" sz="1400" i="1" baseline="0" dirty="0">
                <a:solidFill>
                  <a:schemeClr val="bg1"/>
                </a:solidFill>
                <a:latin typeface="Arial" pitchFamily="34" charset="0"/>
                <a:ea typeface="ＭＳ Ｐゴシック" pitchFamily="-112" charset="-128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80000"/>
              </a:lnSpc>
              <a:spcBef>
                <a:spcPts val="1400"/>
              </a:spcBef>
              <a:spcAft>
                <a:spcPct val="0"/>
              </a:spcAft>
              <a:buClr>
                <a:srgbClr val="3294D3"/>
              </a:buClr>
              <a:buSzPct val="130000"/>
              <a:buFont typeface="Wingdings" pitchFamily="2" charset="2"/>
              <a:buNone/>
              <a:tabLst/>
            </a:pPr>
            <a:r>
              <a:rPr lang="en-US" dirty="0"/>
              <a:t>Title here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8650840" y="6426952"/>
            <a:ext cx="421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881FCEE-8B8D-471D-B2CD-8B20A04D8A95}" type="slidenum">
              <a:rPr lang="en-US" sz="12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‹#›</a:t>
            </a:fld>
            <a:endParaRPr lang="en-US" sz="12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1984" y="6641870"/>
            <a:ext cx="89796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500" b="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1310231341_Standard - Cerner PPT template_v2.2 updated: 0115   © Cerner Corporation.  All rights reserved.  </a:t>
            </a:r>
          </a:p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500" b="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This document contains Cerner confidential and/or proprietary </a:t>
            </a:r>
            <a:r>
              <a:rPr lang="en-US" sz="500" b="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information belonging to Cerner Corporation and/or its related affiliates which may not be reproduced or transmitted in any form or by any means without the express written consent of Cerner</a:t>
            </a:r>
          </a:p>
        </p:txBody>
      </p:sp>
    </p:spTree>
    <p:extLst>
      <p:ext uri="{BB962C8B-B14F-4D97-AF65-F5344CB8AC3E}">
        <p14:creationId xmlns:p14="http://schemas.microsoft.com/office/powerpoint/2010/main" val="3376911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a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0" y="4343400"/>
            <a:ext cx="5259388" cy="2087563"/>
            <a:chOff x="-422728" y="4800600"/>
            <a:chExt cx="5805606" cy="1695965"/>
          </a:xfrm>
        </p:grpSpPr>
        <p:pic>
          <p:nvPicPr>
            <p:cNvPr id="4" name="Picture 15" descr="angle_bar.png" hidden="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22728" y="4800600"/>
              <a:ext cx="5796910" cy="1694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16" descr="angle_bar.png" hidden="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14032" y="4801990"/>
              <a:ext cx="5796910" cy="1694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TextBox 13"/>
          <p:cNvSpPr txBox="1"/>
          <p:nvPr userDrawn="1"/>
        </p:nvSpPr>
        <p:spPr>
          <a:xfrm>
            <a:off x="7301919" y="2845967"/>
            <a:ext cx="1498372" cy="204173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20000" b="0" cap="none" spc="0" dirty="0">
                <a:ln>
                  <a:noFill/>
                </a:ln>
                <a:solidFill>
                  <a:schemeClr val="tx1">
                    <a:lumMod val="40000"/>
                    <a:lumOff val="60000"/>
                  </a:schemeClr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”</a:t>
            </a:r>
            <a:endParaRPr lang="en-US" sz="20000" b="0" cap="none" spc="0" dirty="0">
              <a:ln>
                <a:noFill/>
              </a:ln>
              <a:solidFill>
                <a:schemeClr val="tx1">
                  <a:lumMod val="40000"/>
                  <a:lumOff val="60000"/>
                </a:schemeClr>
              </a:solidFill>
              <a:effectLst/>
              <a:latin typeface="+mn-lt"/>
              <a:ea typeface="ＭＳ Ｐゴシック" charset="0"/>
              <a:cs typeface="Franklin Gothic Book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835075" y="947414"/>
            <a:ext cx="1473200" cy="2142907"/>
          </a:xfrm>
          <a:prstGeom prst="rect">
            <a:avLst/>
          </a:prstGeom>
          <a:ln>
            <a:noFill/>
          </a:ln>
          <a:effectLst/>
        </p:spPr>
        <p:txBody>
          <a:bodyPr/>
          <a:lstStyle/>
          <a:p>
            <a:pPr>
              <a:defRPr/>
            </a:pPr>
            <a:r>
              <a:rPr lang="en-US" sz="20000" b="0" cap="none" spc="0" dirty="0">
                <a:ln>
                  <a:noFill/>
                </a:ln>
                <a:solidFill>
                  <a:schemeClr val="tx1">
                    <a:lumMod val="40000"/>
                    <a:lumOff val="60000"/>
                  </a:schemeClr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“</a:t>
            </a:r>
            <a:endParaRPr lang="en-US" sz="20000" b="0" cap="none" spc="0" dirty="0">
              <a:ln>
                <a:noFill/>
              </a:ln>
              <a:solidFill>
                <a:schemeClr val="tx1">
                  <a:lumMod val="40000"/>
                  <a:lumOff val="60000"/>
                </a:schemeClr>
              </a:solidFill>
              <a:effectLst/>
              <a:latin typeface="+mn-lt"/>
              <a:ea typeface="ＭＳ Ｐゴシック" charset="0"/>
              <a:cs typeface="Franklin Gothic Book"/>
            </a:endParaRPr>
          </a:p>
        </p:txBody>
      </p:sp>
      <p:sp>
        <p:nvSpPr>
          <p:cNvPr id="16" name="Text Placeholder 8" title="A quotation can be used in this area"/>
          <p:cNvSpPr>
            <a:spLocks noGrp="1"/>
          </p:cNvSpPr>
          <p:nvPr>
            <p:ph type="body" sz="quarter" idx="10" hasCustomPrompt="1"/>
          </p:nvPr>
        </p:nvSpPr>
        <p:spPr>
          <a:xfrm>
            <a:off x="1754186" y="1969705"/>
            <a:ext cx="5635625" cy="18716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Put your quote in here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870618" y="4419881"/>
            <a:ext cx="3519193" cy="2977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77638" y="5080517"/>
            <a:ext cx="3519193" cy="2977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lang="en-US" sz="1400" i="1" baseline="0" dirty="0">
                <a:solidFill>
                  <a:schemeClr val="tx1"/>
                </a:solidFill>
                <a:latin typeface="Arial" pitchFamily="34" charset="0"/>
                <a:ea typeface="ＭＳ Ｐゴシック" pitchFamily="-112" charset="-128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80000"/>
              </a:lnSpc>
              <a:spcBef>
                <a:spcPts val="1400"/>
              </a:spcBef>
              <a:spcAft>
                <a:spcPct val="0"/>
              </a:spcAft>
              <a:buClr>
                <a:srgbClr val="3294D3"/>
              </a:buClr>
              <a:buSzPct val="130000"/>
              <a:buFont typeface="Wingdings" pitchFamily="2" charset="2"/>
              <a:buNone/>
              <a:tabLst/>
            </a:pPr>
            <a:r>
              <a:rPr lang="en-US" dirty="0"/>
              <a:t>Organization here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873321" y="4774552"/>
            <a:ext cx="3519193" cy="2977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lang="en-US" sz="1400" i="1" baseline="0" dirty="0">
                <a:solidFill>
                  <a:schemeClr val="tx1"/>
                </a:solidFill>
                <a:latin typeface="Arial" pitchFamily="34" charset="0"/>
                <a:ea typeface="ＭＳ Ｐゴシック" pitchFamily="-112" charset="-128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80000"/>
              </a:lnSpc>
              <a:spcBef>
                <a:spcPts val="1400"/>
              </a:spcBef>
              <a:spcAft>
                <a:spcPct val="0"/>
              </a:spcAft>
              <a:buClr>
                <a:srgbClr val="3294D3"/>
              </a:buClr>
              <a:buSzPct val="130000"/>
              <a:buFont typeface="Wingdings" pitchFamily="2" charset="2"/>
              <a:buNone/>
              <a:tabLst/>
            </a:pPr>
            <a:r>
              <a:rPr lang="en-US" dirty="0"/>
              <a:t>Title here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8650840" y="6426952"/>
            <a:ext cx="421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881FCEE-8B8D-471D-B2CD-8B20A04D8A95}" type="slidenum">
              <a:rPr lang="en-US" sz="1200" smtClean="0">
                <a:solidFill>
                  <a:schemeClr val="accent5">
                    <a:lumMod val="75000"/>
                  </a:schemeClr>
                </a:solidFill>
              </a:rPr>
              <a:t>‹#›</a:t>
            </a:fld>
            <a:endParaRPr 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-1261" y="6607544"/>
            <a:ext cx="89796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500" b="0" kern="120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1310231341_Standard</a:t>
            </a:r>
            <a:r>
              <a:rPr lang="en-US" sz="500" b="0" kern="1200" baseline="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 </a:t>
            </a:r>
            <a:r>
              <a:rPr lang="en-US" sz="500" b="0" kern="120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-</a:t>
            </a:r>
            <a:r>
              <a:rPr lang="en-US" sz="500" b="0" kern="1200" baseline="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 </a:t>
            </a:r>
            <a:r>
              <a:rPr lang="en-US" sz="500" b="0" kern="120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Cerner PPT template_v2.2</a:t>
            </a:r>
            <a:r>
              <a:rPr lang="en-US" sz="500" b="0" kern="1200" baseline="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 </a:t>
            </a:r>
            <a:r>
              <a:rPr lang="en-US" sz="500" b="0" kern="120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updated: 0115</a:t>
            </a:r>
            <a:r>
              <a:rPr lang="en-US" sz="500" b="0" kern="1200" baseline="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   </a:t>
            </a:r>
            <a:r>
              <a:rPr lang="en-US" sz="500" b="0" dirty="0"/>
              <a:t>© Cerner Corporation.  All rights reserved.  </a:t>
            </a:r>
          </a:p>
          <a:p>
            <a:pPr algn="l"/>
            <a:r>
              <a:rPr lang="en-US" sz="500" b="0" dirty="0"/>
              <a:t>This document contains Cerner confidential and/or proprietary information belonging to Cerner Corporation and/or its related affiliates which may not be reproduced or transmitted in any form or by any means without the express written consent of Cerner</a:t>
            </a:r>
          </a:p>
        </p:txBody>
      </p:sp>
    </p:spTree>
    <p:extLst>
      <p:ext uri="{BB962C8B-B14F-4D97-AF65-F5344CB8AC3E}">
        <p14:creationId xmlns:p14="http://schemas.microsoft.com/office/powerpoint/2010/main" val="41547877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-1261" y="6607544"/>
            <a:ext cx="89796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500" b="0" kern="120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1310231341_Standard - Cerner PPT template_v2.2</a:t>
            </a:r>
            <a:r>
              <a:rPr lang="en-US" sz="500" b="0" kern="1200" baseline="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 </a:t>
            </a:r>
            <a:r>
              <a:rPr lang="en-US" sz="500" b="0" kern="120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updated: 0115</a:t>
            </a:r>
            <a:r>
              <a:rPr lang="en-US" sz="500" b="0" kern="1200" baseline="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   </a:t>
            </a:r>
            <a:r>
              <a:rPr lang="en-US" sz="500" b="0" kern="120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© </a:t>
            </a:r>
            <a:r>
              <a:rPr lang="en-US" sz="500" b="0" dirty="0"/>
              <a:t>Cerner Corporation.  All rights reserved.  </a:t>
            </a:r>
          </a:p>
          <a:p>
            <a:pPr algn="l"/>
            <a:r>
              <a:rPr lang="en-US" sz="500" b="0" dirty="0"/>
              <a:t>This document contains Cerner confidential and/or proprietary information belonging to Cerner Corporation and/or its related affiliates which may not be reproduced or transmitted in any form or by any means without the express written consent of Cerner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8650840" y="6426952"/>
            <a:ext cx="421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881FCEE-8B8D-471D-B2CD-8B20A04D8A95}" type="slidenum">
              <a:rPr lang="en-US" sz="1200" smtClean="0">
                <a:solidFill>
                  <a:schemeClr val="accent5">
                    <a:lumMod val="75000"/>
                  </a:schemeClr>
                </a:solidFill>
              </a:rPr>
              <a:t>‹#›</a:t>
            </a:fld>
            <a:endParaRPr 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678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-9524" y="1426872"/>
            <a:ext cx="9153524" cy="3070517"/>
            <a:chOff x="-9524" y="1426872"/>
            <a:chExt cx="9153524" cy="3070517"/>
          </a:xfrm>
        </p:grpSpPr>
        <p:pic>
          <p:nvPicPr>
            <p:cNvPr id="2" name="Picture 1" descr="FAN9016905.JP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41711" y="1466071"/>
              <a:ext cx="4102289" cy="2734859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 userDrawn="1"/>
          </p:nvGrpSpPr>
          <p:grpSpPr>
            <a:xfrm>
              <a:off x="-8597" y="1426872"/>
              <a:ext cx="6234000" cy="2853743"/>
              <a:chOff x="-8597" y="1426872"/>
              <a:chExt cx="6234000" cy="2853743"/>
            </a:xfrm>
          </p:grpSpPr>
          <p:sp>
            <p:nvSpPr>
              <p:cNvPr id="23" name="Parallelogram 22"/>
              <p:cNvSpPr/>
              <p:nvPr userDrawn="1"/>
            </p:nvSpPr>
            <p:spPr bwMode="auto">
              <a:xfrm>
                <a:off x="-8597" y="1426872"/>
                <a:ext cx="6234000" cy="2853743"/>
              </a:xfrm>
              <a:custGeom>
                <a:avLst/>
                <a:gdLst>
                  <a:gd name="connsiteX0" fmla="*/ 0 w 7305563"/>
                  <a:gd name="connsiteY0" fmla="*/ 2853743 h 2853743"/>
                  <a:gd name="connsiteX1" fmla="*/ 934344 w 7305563"/>
                  <a:gd name="connsiteY1" fmla="*/ 0 h 2853743"/>
                  <a:gd name="connsiteX2" fmla="*/ 7305563 w 7305563"/>
                  <a:gd name="connsiteY2" fmla="*/ 0 h 2853743"/>
                  <a:gd name="connsiteX3" fmla="*/ 6371219 w 7305563"/>
                  <a:gd name="connsiteY3" fmla="*/ 2853743 h 2853743"/>
                  <a:gd name="connsiteX4" fmla="*/ 0 w 7305563"/>
                  <a:gd name="connsiteY4" fmla="*/ 2853743 h 2853743"/>
                  <a:gd name="connsiteX0" fmla="*/ 137219 w 6371219"/>
                  <a:gd name="connsiteY0" fmla="*/ 2853743 h 2853743"/>
                  <a:gd name="connsiteX1" fmla="*/ 0 w 6371219"/>
                  <a:gd name="connsiteY1" fmla="*/ 0 h 2853743"/>
                  <a:gd name="connsiteX2" fmla="*/ 6371219 w 6371219"/>
                  <a:gd name="connsiteY2" fmla="*/ 0 h 2853743"/>
                  <a:gd name="connsiteX3" fmla="*/ 5436875 w 6371219"/>
                  <a:gd name="connsiteY3" fmla="*/ 2853743 h 2853743"/>
                  <a:gd name="connsiteX4" fmla="*/ 137219 w 6371219"/>
                  <a:gd name="connsiteY4" fmla="*/ 2853743 h 2853743"/>
                  <a:gd name="connsiteX0" fmla="*/ 0 w 6234000"/>
                  <a:gd name="connsiteY0" fmla="*/ 2853743 h 2853743"/>
                  <a:gd name="connsiteX1" fmla="*/ 3275 w 6234000"/>
                  <a:gd name="connsiteY1" fmla="*/ 0 h 2853743"/>
                  <a:gd name="connsiteX2" fmla="*/ 6234000 w 6234000"/>
                  <a:gd name="connsiteY2" fmla="*/ 0 h 2853743"/>
                  <a:gd name="connsiteX3" fmla="*/ 5299656 w 6234000"/>
                  <a:gd name="connsiteY3" fmla="*/ 2853743 h 2853743"/>
                  <a:gd name="connsiteX4" fmla="*/ 0 w 6234000"/>
                  <a:gd name="connsiteY4" fmla="*/ 2853743 h 285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34000" h="2853743">
                    <a:moveTo>
                      <a:pt x="0" y="2853743"/>
                    </a:moveTo>
                    <a:cubicBezTo>
                      <a:pt x="1092" y="1902495"/>
                      <a:pt x="2183" y="951248"/>
                      <a:pt x="3275" y="0"/>
                    </a:cubicBezTo>
                    <a:lnTo>
                      <a:pt x="6234000" y="0"/>
                    </a:lnTo>
                    <a:lnTo>
                      <a:pt x="5299656" y="2853743"/>
                    </a:lnTo>
                    <a:lnTo>
                      <a:pt x="0" y="2853743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366713" marR="0" indent="-366713" algn="ctr" defTabSz="976313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Pct val="140000"/>
                  <a:buFontTx/>
                  <a:buNone/>
                  <a:tabLst/>
                </a:pPr>
                <a:endParaRPr lang="en-US"/>
              </a:p>
            </p:txBody>
          </p:sp>
          <p:sp>
            <p:nvSpPr>
              <p:cNvPr id="22" name="Parallelogram 21"/>
              <p:cNvSpPr/>
              <p:nvPr userDrawn="1"/>
            </p:nvSpPr>
            <p:spPr bwMode="auto">
              <a:xfrm>
                <a:off x="-7316" y="1469926"/>
                <a:ext cx="6052516" cy="2724249"/>
              </a:xfrm>
              <a:custGeom>
                <a:avLst/>
                <a:gdLst>
                  <a:gd name="connsiteX0" fmla="*/ 0 w 6974060"/>
                  <a:gd name="connsiteY0" fmla="*/ 2724249 h 2724249"/>
                  <a:gd name="connsiteX1" fmla="*/ 891946 w 6974060"/>
                  <a:gd name="connsiteY1" fmla="*/ 0 h 2724249"/>
                  <a:gd name="connsiteX2" fmla="*/ 6974060 w 6974060"/>
                  <a:gd name="connsiteY2" fmla="*/ 0 h 2724249"/>
                  <a:gd name="connsiteX3" fmla="*/ 6082114 w 6974060"/>
                  <a:gd name="connsiteY3" fmla="*/ 2724249 h 2724249"/>
                  <a:gd name="connsiteX4" fmla="*/ 0 w 6974060"/>
                  <a:gd name="connsiteY4" fmla="*/ 2724249 h 2724249"/>
                  <a:gd name="connsiteX0" fmla="*/ 0 w 6974060"/>
                  <a:gd name="connsiteY0" fmla="*/ 2724249 h 2724249"/>
                  <a:gd name="connsiteX1" fmla="*/ 922902 w 6974060"/>
                  <a:gd name="connsiteY1" fmla="*/ 0 h 2724249"/>
                  <a:gd name="connsiteX2" fmla="*/ 6974060 w 6974060"/>
                  <a:gd name="connsiteY2" fmla="*/ 0 h 2724249"/>
                  <a:gd name="connsiteX3" fmla="*/ 6082114 w 6974060"/>
                  <a:gd name="connsiteY3" fmla="*/ 2724249 h 2724249"/>
                  <a:gd name="connsiteX4" fmla="*/ 0 w 6974060"/>
                  <a:gd name="connsiteY4" fmla="*/ 2724249 h 2724249"/>
                  <a:gd name="connsiteX0" fmla="*/ 0 w 6052516"/>
                  <a:gd name="connsiteY0" fmla="*/ 2724249 h 2724249"/>
                  <a:gd name="connsiteX1" fmla="*/ 1358 w 6052516"/>
                  <a:gd name="connsiteY1" fmla="*/ 0 h 2724249"/>
                  <a:gd name="connsiteX2" fmla="*/ 6052516 w 6052516"/>
                  <a:gd name="connsiteY2" fmla="*/ 0 h 2724249"/>
                  <a:gd name="connsiteX3" fmla="*/ 5160570 w 6052516"/>
                  <a:gd name="connsiteY3" fmla="*/ 2724249 h 2724249"/>
                  <a:gd name="connsiteX4" fmla="*/ 0 w 6052516"/>
                  <a:gd name="connsiteY4" fmla="*/ 2724249 h 2724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2516" h="2724249">
                    <a:moveTo>
                      <a:pt x="0" y="2724249"/>
                    </a:moveTo>
                    <a:cubicBezTo>
                      <a:pt x="453" y="1816166"/>
                      <a:pt x="905" y="908083"/>
                      <a:pt x="1358" y="0"/>
                    </a:cubicBezTo>
                    <a:lnTo>
                      <a:pt x="6052516" y="0"/>
                    </a:lnTo>
                    <a:lnTo>
                      <a:pt x="5160570" y="2724249"/>
                    </a:lnTo>
                    <a:lnTo>
                      <a:pt x="0" y="2724249"/>
                    </a:lnTo>
                    <a:close/>
                  </a:path>
                </a:pathLst>
              </a:custGeom>
              <a:solidFill>
                <a:srgbClr val="0D94D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366713" marR="0" indent="-366713" algn="ctr" defTabSz="976313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Pct val="140000"/>
                  <a:buFontTx/>
                  <a:buNone/>
                  <a:tabLst/>
                </a:pPr>
                <a:endParaRPr kumimoji="0" lang="en-US" sz="3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25" name="Parallelogram 24"/>
            <p:cNvSpPr/>
            <p:nvPr userDrawn="1"/>
          </p:nvSpPr>
          <p:spPr bwMode="auto">
            <a:xfrm>
              <a:off x="-9524" y="3808793"/>
              <a:ext cx="4579143" cy="688596"/>
            </a:xfrm>
            <a:custGeom>
              <a:avLst/>
              <a:gdLst>
                <a:gd name="connsiteX0" fmla="*/ 0 w 4800600"/>
                <a:gd name="connsiteY0" fmla="*/ 688596 h 688596"/>
                <a:gd name="connsiteX1" fmla="*/ 225453 w 4800600"/>
                <a:gd name="connsiteY1" fmla="*/ 0 h 688596"/>
                <a:gd name="connsiteX2" fmla="*/ 4800600 w 4800600"/>
                <a:gd name="connsiteY2" fmla="*/ 0 h 688596"/>
                <a:gd name="connsiteX3" fmla="*/ 4575147 w 4800600"/>
                <a:gd name="connsiteY3" fmla="*/ 688596 h 688596"/>
                <a:gd name="connsiteX4" fmla="*/ 0 w 4800600"/>
                <a:gd name="connsiteY4" fmla="*/ 688596 h 688596"/>
                <a:gd name="connsiteX0" fmla="*/ 0 w 4583906"/>
                <a:gd name="connsiteY0" fmla="*/ 688596 h 688596"/>
                <a:gd name="connsiteX1" fmla="*/ 8759 w 4583906"/>
                <a:gd name="connsiteY1" fmla="*/ 0 h 688596"/>
                <a:gd name="connsiteX2" fmla="*/ 4583906 w 4583906"/>
                <a:gd name="connsiteY2" fmla="*/ 0 h 688596"/>
                <a:gd name="connsiteX3" fmla="*/ 4358453 w 4583906"/>
                <a:gd name="connsiteY3" fmla="*/ 688596 h 688596"/>
                <a:gd name="connsiteX4" fmla="*/ 0 w 4583906"/>
                <a:gd name="connsiteY4" fmla="*/ 688596 h 688596"/>
                <a:gd name="connsiteX0" fmla="*/ 0 w 4579143"/>
                <a:gd name="connsiteY0" fmla="*/ 688596 h 688596"/>
                <a:gd name="connsiteX1" fmla="*/ 3996 w 4579143"/>
                <a:gd name="connsiteY1" fmla="*/ 0 h 688596"/>
                <a:gd name="connsiteX2" fmla="*/ 4579143 w 4579143"/>
                <a:gd name="connsiteY2" fmla="*/ 0 h 688596"/>
                <a:gd name="connsiteX3" fmla="*/ 4353690 w 4579143"/>
                <a:gd name="connsiteY3" fmla="*/ 688596 h 688596"/>
                <a:gd name="connsiteX4" fmla="*/ 0 w 4579143"/>
                <a:gd name="connsiteY4" fmla="*/ 688596 h 68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9143" h="688596">
                  <a:moveTo>
                    <a:pt x="0" y="688596"/>
                  </a:moveTo>
                  <a:lnTo>
                    <a:pt x="3996" y="0"/>
                  </a:lnTo>
                  <a:lnTo>
                    <a:pt x="4579143" y="0"/>
                  </a:lnTo>
                  <a:lnTo>
                    <a:pt x="4353690" y="688596"/>
                  </a:lnTo>
                  <a:lnTo>
                    <a:pt x="0" y="688596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66713" marR="0" indent="-366713" algn="ctr" defTabSz="976313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40000"/>
                <a:buFontTx/>
                <a:buNone/>
                <a:tabLst/>
              </a:pPr>
              <a:endParaRPr kumimoji="0" 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6" name="Text Placeholder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11150" y="4943092"/>
            <a:ext cx="4260849" cy="4171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aseline="0">
                <a:solidFill>
                  <a:srgbClr val="4C52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7" name="Text Placeholder 13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11150" y="5369613"/>
            <a:ext cx="3765549" cy="2538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1" baseline="0">
                <a:solidFill>
                  <a:srgbClr val="4C52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8" name="Text Placeholder 1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1150" y="6361809"/>
            <a:ext cx="2166187" cy="2854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0" baseline="0">
                <a:solidFill>
                  <a:srgbClr val="4C5257"/>
                </a:solidFill>
                <a:latin typeface="+mj-lt"/>
              </a:defRPr>
            </a:lvl1pPr>
          </a:lstStyle>
          <a:p>
            <a:pPr lvl="0"/>
            <a:fld id="{B584F102-AF6B-4EC2-9F2D-C2961294974C}" type="datetime4">
              <a:rPr lang="en-US" smtClean="0"/>
              <a:t>July 21, 2014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 userDrawn="1">
            <p:ph type="title"/>
          </p:nvPr>
        </p:nvSpPr>
        <p:spPr>
          <a:xfrm>
            <a:off x="311149" y="1481751"/>
            <a:ext cx="4840203" cy="2320627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151" y="6133731"/>
            <a:ext cx="2076915" cy="510194"/>
          </a:xfrm>
          <a:prstGeom prst="rect">
            <a:avLst/>
          </a:prstGeom>
        </p:spPr>
      </p:pic>
      <p:sp>
        <p:nvSpPr>
          <p:cNvPr id="16" name="Text Placeholder 13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11150" y="3810219"/>
            <a:ext cx="4002584" cy="68716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629442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10196" y="2354263"/>
            <a:ext cx="7525421" cy="1881002"/>
            <a:chOff x="-10196" y="2354263"/>
            <a:chExt cx="7525421" cy="1881002"/>
          </a:xfrm>
        </p:grpSpPr>
        <p:sp>
          <p:nvSpPr>
            <p:cNvPr id="16" name="Parallelogram 15"/>
            <p:cNvSpPr/>
            <p:nvPr userDrawn="1"/>
          </p:nvSpPr>
          <p:spPr bwMode="auto">
            <a:xfrm>
              <a:off x="-10196" y="2354263"/>
              <a:ext cx="7525421" cy="1671727"/>
            </a:xfrm>
            <a:custGeom>
              <a:avLst/>
              <a:gdLst>
                <a:gd name="connsiteX0" fmla="*/ 0 w 8100837"/>
                <a:gd name="connsiteY0" fmla="*/ 1671727 h 1671727"/>
                <a:gd name="connsiteX1" fmla="*/ 547340 w 8100837"/>
                <a:gd name="connsiteY1" fmla="*/ 0 h 1671727"/>
                <a:gd name="connsiteX2" fmla="*/ 8100837 w 8100837"/>
                <a:gd name="connsiteY2" fmla="*/ 0 h 1671727"/>
                <a:gd name="connsiteX3" fmla="*/ 7553497 w 8100837"/>
                <a:gd name="connsiteY3" fmla="*/ 1671727 h 1671727"/>
                <a:gd name="connsiteX4" fmla="*/ 0 w 8100837"/>
                <a:gd name="connsiteY4" fmla="*/ 1671727 h 1671727"/>
                <a:gd name="connsiteX0" fmla="*/ 0 w 8100837"/>
                <a:gd name="connsiteY0" fmla="*/ 1671727 h 1671727"/>
                <a:gd name="connsiteX1" fmla="*/ 584372 w 8100837"/>
                <a:gd name="connsiteY1" fmla="*/ 0 h 1671727"/>
                <a:gd name="connsiteX2" fmla="*/ 8100837 w 8100837"/>
                <a:gd name="connsiteY2" fmla="*/ 0 h 1671727"/>
                <a:gd name="connsiteX3" fmla="*/ 7553497 w 8100837"/>
                <a:gd name="connsiteY3" fmla="*/ 1671727 h 1671727"/>
                <a:gd name="connsiteX4" fmla="*/ 0 w 8100837"/>
                <a:gd name="connsiteY4" fmla="*/ 1671727 h 1671727"/>
                <a:gd name="connsiteX0" fmla="*/ 0 w 7536815"/>
                <a:gd name="connsiteY0" fmla="*/ 1671727 h 1671727"/>
                <a:gd name="connsiteX1" fmla="*/ 20350 w 7536815"/>
                <a:gd name="connsiteY1" fmla="*/ 0 h 1671727"/>
                <a:gd name="connsiteX2" fmla="*/ 7536815 w 7536815"/>
                <a:gd name="connsiteY2" fmla="*/ 0 h 1671727"/>
                <a:gd name="connsiteX3" fmla="*/ 6989475 w 7536815"/>
                <a:gd name="connsiteY3" fmla="*/ 1671727 h 1671727"/>
                <a:gd name="connsiteX4" fmla="*/ 0 w 7536815"/>
                <a:gd name="connsiteY4" fmla="*/ 1671727 h 1671727"/>
                <a:gd name="connsiteX0" fmla="*/ 0 w 7525421"/>
                <a:gd name="connsiteY0" fmla="*/ 1671727 h 1671727"/>
                <a:gd name="connsiteX1" fmla="*/ 8956 w 7525421"/>
                <a:gd name="connsiteY1" fmla="*/ 0 h 1671727"/>
                <a:gd name="connsiteX2" fmla="*/ 7525421 w 7525421"/>
                <a:gd name="connsiteY2" fmla="*/ 0 h 1671727"/>
                <a:gd name="connsiteX3" fmla="*/ 6978081 w 7525421"/>
                <a:gd name="connsiteY3" fmla="*/ 1671727 h 1671727"/>
                <a:gd name="connsiteX4" fmla="*/ 0 w 7525421"/>
                <a:gd name="connsiteY4" fmla="*/ 1671727 h 167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5421" h="1671727">
                  <a:moveTo>
                    <a:pt x="0" y="1671727"/>
                  </a:moveTo>
                  <a:cubicBezTo>
                    <a:pt x="2985" y="1114485"/>
                    <a:pt x="5971" y="557242"/>
                    <a:pt x="8956" y="0"/>
                  </a:cubicBezTo>
                  <a:lnTo>
                    <a:pt x="7525421" y="0"/>
                  </a:lnTo>
                  <a:lnTo>
                    <a:pt x="6978081" y="1671727"/>
                  </a:lnTo>
                  <a:lnTo>
                    <a:pt x="0" y="1671727"/>
                  </a:lnTo>
                  <a:close/>
                </a:path>
              </a:pathLst>
            </a:custGeom>
            <a:solidFill>
              <a:srgbClr val="0D94D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66713" marR="0" indent="-366713" algn="ctr" defTabSz="976313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40000"/>
                <a:buFontTx/>
                <a:buNone/>
                <a:tabLst/>
              </a:pPr>
              <a:endParaRPr kumimoji="0" 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Parallelogram 17"/>
            <p:cNvSpPr/>
            <p:nvPr userDrawn="1"/>
          </p:nvSpPr>
          <p:spPr bwMode="auto">
            <a:xfrm>
              <a:off x="-9162" y="3821821"/>
              <a:ext cx="6064971" cy="413444"/>
            </a:xfrm>
            <a:custGeom>
              <a:avLst/>
              <a:gdLst>
                <a:gd name="connsiteX0" fmla="*/ 0 w 6254461"/>
                <a:gd name="connsiteY0" fmla="*/ 413444 h 413444"/>
                <a:gd name="connsiteX1" fmla="*/ 135366 w 6254461"/>
                <a:gd name="connsiteY1" fmla="*/ 0 h 413444"/>
                <a:gd name="connsiteX2" fmla="*/ 6254461 w 6254461"/>
                <a:gd name="connsiteY2" fmla="*/ 0 h 413444"/>
                <a:gd name="connsiteX3" fmla="*/ 6119095 w 6254461"/>
                <a:gd name="connsiteY3" fmla="*/ 413444 h 413444"/>
                <a:gd name="connsiteX4" fmla="*/ 0 w 6254461"/>
                <a:gd name="connsiteY4" fmla="*/ 413444 h 413444"/>
                <a:gd name="connsiteX0" fmla="*/ 61187 w 6119095"/>
                <a:gd name="connsiteY0" fmla="*/ 413444 h 413444"/>
                <a:gd name="connsiteX1" fmla="*/ 0 w 6119095"/>
                <a:gd name="connsiteY1" fmla="*/ 0 h 413444"/>
                <a:gd name="connsiteX2" fmla="*/ 6119095 w 6119095"/>
                <a:gd name="connsiteY2" fmla="*/ 0 h 413444"/>
                <a:gd name="connsiteX3" fmla="*/ 5983729 w 6119095"/>
                <a:gd name="connsiteY3" fmla="*/ 413444 h 413444"/>
                <a:gd name="connsiteX4" fmla="*/ 61187 w 6119095"/>
                <a:gd name="connsiteY4" fmla="*/ 413444 h 413444"/>
                <a:gd name="connsiteX0" fmla="*/ 7063 w 6064971"/>
                <a:gd name="connsiteY0" fmla="*/ 413444 h 413444"/>
                <a:gd name="connsiteX1" fmla="*/ 0 w 6064971"/>
                <a:gd name="connsiteY1" fmla="*/ 0 h 413444"/>
                <a:gd name="connsiteX2" fmla="*/ 6064971 w 6064971"/>
                <a:gd name="connsiteY2" fmla="*/ 0 h 413444"/>
                <a:gd name="connsiteX3" fmla="*/ 5929605 w 6064971"/>
                <a:gd name="connsiteY3" fmla="*/ 413444 h 413444"/>
                <a:gd name="connsiteX4" fmla="*/ 7063 w 6064971"/>
                <a:gd name="connsiteY4" fmla="*/ 413444 h 41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4971" h="413444">
                  <a:moveTo>
                    <a:pt x="7063" y="413444"/>
                  </a:moveTo>
                  <a:lnTo>
                    <a:pt x="0" y="0"/>
                  </a:lnTo>
                  <a:lnTo>
                    <a:pt x="6064971" y="0"/>
                  </a:lnTo>
                  <a:lnTo>
                    <a:pt x="5929605" y="413444"/>
                  </a:lnTo>
                  <a:lnTo>
                    <a:pt x="7063" y="413444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66713" marR="0" indent="-366713" algn="ctr" defTabSz="976313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40000"/>
                <a:buFontTx/>
                <a:buNone/>
                <a:tabLst/>
              </a:pPr>
              <a:endParaRPr kumimoji="0" 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12913" y="2367665"/>
            <a:ext cx="6591979" cy="14616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11151" y="4943092"/>
            <a:ext cx="4260849" cy="4171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aseline="0">
                <a:solidFill>
                  <a:srgbClr val="4C52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11151" y="5369613"/>
            <a:ext cx="3765549" cy="2538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1" baseline="0">
                <a:solidFill>
                  <a:srgbClr val="4C52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311150" y="6361809"/>
            <a:ext cx="2166187" cy="2854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fld id="{98241DAF-D3D1-4C65-9DAB-493DE76CC6E3}" type="datetime4">
              <a:rPr lang="en-US" smtClean="0"/>
              <a:t>July 21, 2014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151" y="6133731"/>
            <a:ext cx="2076915" cy="51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932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6" b="970"/>
          <a:stretch/>
        </p:blipFill>
        <p:spPr bwMode="auto">
          <a:xfrm>
            <a:off x="1" y="-4952"/>
            <a:ext cx="9147599" cy="690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3"/>
          <p:cNvSpPr>
            <a:spLocks noGrp="1"/>
          </p:cNvSpPr>
          <p:nvPr>
            <p:ph type="title" hasCustomPrompt="1"/>
          </p:nvPr>
        </p:nvSpPr>
        <p:spPr>
          <a:xfrm>
            <a:off x="791975" y="2614623"/>
            <a:ext cx="7542328" cy="164276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656885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 preferRelativeResize="0"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6" b="970"/>
          <a:stretch/>
        </p:blipFill>
        <p:spPr bwMode="auto">
          <a:xfrm>
            <a:off x="1" y="-4952"/>
            <a:ext cx="9144000" cy="690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3"/>
          <p:cNvSpPr>
            <a:spLocks noGrp="1"/>
          </p:cNvSpPr>
          <p:nvPr>
            <p:ph type="title" hasCustomPrompt="1"/>
          </p:nvPr>
        </p:nvSpPr>
        <p:spPr>
          <a:xfrm>
            <a:off x="791974" y="2621603"/>
            <a:ext cx="7549307" cy="164276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532918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imary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311150" y="1280160"/>
            <a:ext cx="7886700" cy="4528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20574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240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 noChangeAspect="1"/>
          </p:cNvSpPr>
          <p:nvPr>
            <p:ph type="body" sz="quarter" idx="12"/>
          </p:nvPr>
        </p:nvSpPr>
        <p:spPr>
          <a:xfrm>
            <a:off x="322580" y="1280160"/>
            <a:ext cx="8224520" cy="4331746"/>
          </a:xfrm>
        </p:spPr>
        <p:txBody>
          <a:bodyPr anchor="ctr" anchorCtr="1"/>
          <a:lstStyle>
            <a:lvl1pPr marL="320040" indent="-320040"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657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321787" y="1280160"/>
            <a:ext cx="3868737" cy="823912"/>
          </a:xfrm>
        </p:spPr>
        <p:txBody>
          <a:bodyPr anchor="t" anchorCtr="0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280160"/>
            <a:ext cx="3887788" cy="823912"/>
          </a:xfrm>
        </p:spPr>
        <p:txBody>
          <a:bodyPr anchor="t" anchorCtr="0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/>
          </p:nvPr>
        </p:nvSpPr>
        <p:spPr>
          <a:xfrm>
            <a:off x="311150" y="2194560"/>
            <a:ext cx="3870325" cy="3883511"/>
          </a:xfrm>
        </p:spPr>
        <p:txBody>
          <a:bodyPr/>
          <a:lstStyle>
            <a:lvl1pPr marL="320040" indent="-320040"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3"/>
          </p:nvPr>
        </p:nvSpPr>
        <p:spPr>
          <a:xfrm>
            <a:off x="4587875" y="2194560"/>
            <a:ext cx="3870325" cy="3883511"/>
          </a:xfrm>
        </p:spPr>
        <p:txBody>
          <a:bodyPr/>
          <a:lstStyle>
            <a:lvl1pPr marL="320040" indent="-320040"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292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im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311150" y="1280160"/>
            <a:ext cx="3584575" cy="478894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474278" y="1280160"/>
            <a:ext cx="4038541" cy="4788946"/>
          </a:xfrm>
        </p:spPr>
        <p:txBody>
          <a:bodyPr/>
          <a:lstStyle>
            <a:lvl1pPr marL="320040" indent="-320040"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786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elogram 9"/>
          <p:cNvSpPr/>
          <p:nvPr/>
        </p:nvSpPr>
        <p:spPr bwMode="auto">
          <a:xfrm>
            <a:off x="-7144" y="813351"/>
            <a:ext cx="8562705" cy="234399"/>
          </a:xfrm>
          <a:custGeom>
            <a:avLst/>
            <a:gdLst>
              <a:gd name="connsiteX0" fmla="*/ 0 w 8650811"/>
              <a:gd name="connsiteY0" fmla="*/ 234399 h 234399"/>
              <a:gd name="connsiteX1" fmla="*/ 76745 w 8650811"/>
              <a:gd name="connsiteY1" fmla="*/ 0 h 234399"/>
              <a:gd name="connsiteX2" fmla="*/ 8650811 w 8650811"/>
              <a:gd name="connsiteY2" fmla="*/ 0 h 234399"/>
              <a:gd name="connsiteX3" fmla="*/ 8574066 w 8650811"/>
              <a:gd name="connsiteY3" fmla="*/ 234399 h 234399"/>
              <a:gd name="connsiteX4" fmla="*/ 0 w 8650811"/>
              <a:gd name="connsiteY4" fmla="*/ 234399 h 234399"/>
              <a:gd name="connsiteX0" fmla="*/ 0 w 8650811"/>
              <a:gd name="connsiteY0" fmla="*/ 234399 h 234399"/>
              <a:gd name="connsiteX1" fmla="*/ 91032 w 8650811"/>
              <a:gd name="connsiteY1" fmla="*/ 2381 h 234399"/>
              <a:gd name="connsiteX2" fmla="*/ 8650811 w 8650811"/>
              <a:gd name="connsiteY2" fmla="*/ 0 h 234399"/>
              <a:gd name="connsiteX3" fmla="*/ 8574066 w 8650811"/>
              <a:gd name="connsiteY3" fmla="*/ 234399 h 234399"/>
              <a:gd name="connsiteX4" fmla="*/ 0 w 8650811"/>
              <a:gd name="connsiteY4" fmla="*/ 234399 h 234399"/>
              <a:gd name="connsiteX0" fmla="*/ 0 w 8562705"/>
              <a:gd name="connsiteY0" fmla="*/ 234399 h 234399"/>
              <a:gd name="connsiteX1" fmla="*/ 2926 w 8562705"/>
              <a:gd name="connsiteY1" fmla="*/ 2381 h 234399"/>
              <a:gd name="connsiteX2" fmla="*/ 8562705 w 8562705"/>
              <a:gd name="connsiteY2" fmla="*/ 0 h 234399"/>
              <a:gd name="connsiteX3" fmla="*/ 8485960 w 8562705"/>
              <a:gd name="connsiteY3" fmla="*/ 234399 h 234399"/>
              <a:gd name="connsiteX4" fmla="*/ 0 w 8562705"/>
              <a:gd name="connsiteY4" fmla="*/ 234399 h 23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62705" h="234399">
                <a:moveTo>
                  <a:pt x="0" y="234399"/>
                </a:moveTo>
                <a:cubicBezTo>
                  <a:pt x="975" y="157060"/>
                  <a:pt x="1951" y="79720"/>
                  <a:pt x="2926" y="2381"/>
                </a:cubicBezTo>
                <a:lnTo>
                  <a:pt x="8562705" y="0"/>
                </a:lnTo>
                <a:lnTo>
                  <a:pt x="8485960" y="234399"/>
                </a:lnTo>
                <a:lnTo>
                  <a:pt x="0" y="234399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66713" marR="0" indent="-366713" algn="ctr" defTabSz="9763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40000"/>
              <a:buFontTx/>
              <a:buNone/>
              <a:tabLst/>
            </a:pPr>
            <a:endParaRPr kumimoji="0" lang="en-US" sz="3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Placeholder 1"/>
          <p:cNvSpPr>
            <a:spLocks noGrp="1" noChangeAspect="1"/>
          </p:cNvSpPr>
          <p:nvPr>
            <p:ph type="title"/>
          </p:nvPr>
        </p:nvSpPr>
        <p:spPr>
          <a:xfrm>
            <a:off x="311150" y="1"/>
            <a:ext cx="8241866" cy="860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150" y="1280160"/>
            <a:ext cx="7886700" cy="4609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261" y="6615565"/>
            <a:ext cx="89796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500" b="0" kern="120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1310231341_Standard - Cerner PPT template_v2.2 updated: 0115  ©</a:t>
            </a:r>
            <a:r>
              <a:rPr lang="en-US" sz="500" b="0" kern="1200" baseline="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 </a:t>
            </a:r>
            <a:r>
              <a:rPr lang="en-US" sz="500" b="0" dirty="0"/>
              <a:t>Cerner Corporation.  All rights reserved.  </a:t>
            </a:r>
          </a:p>
          <a:p>
            <a:pPr algn="l"/>
            <a:r>
              <a:rPr lang="en-US" sz="500" b="0" dirty="0"/>
              <a:t>This document contains Cerner confidential and/or proprietary information belonging to Cerner Corporation and/or its related affiliates which may not be reproduced or transmitted in any form or by any means without the express written consent of Cerner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50840" y="6426952"/>
            <a:ext cx="421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881FCEE-8B8D-471D-B2CD-8B20A04D8A95}" type="slidenum">
              <a:rPr lang="en-US" sz="1200" smtClean="0">
                <a:solidFill>
                  <a:schemeClr val="accent5">
                    <a:lumMod val="75000"/>
                  </a:schemeClr>
                </a:solidFill>
              </a:rPr>
              <a:t>‹#›</a:t>
            </a:fld>
            <a:endParaRPr 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022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6" r:id="rId1"/>
    <p:sldLayoutId id="2147484004" r:id="rId2"/>
    <p:sldLayoutId id="2147484007" r:id="rId3"/>
    <p:sldLayoutId id="2147484008" r:id="rId4"/>
    <p:sldLayoutId id="2147484018" r:id="rId5"/>
    <p:sldLayoutId id="2147484009" r:id="rId6"/>
    <p:sldLayoutId id="2147484010" r:id="rId7"/>
    <p:sldLayoutId id="2147484011" r:id="rId8"/>
    <p:sldLayoutId id="2147484012" r:id="rId9"/>
    <p:sldLayoutId id="2147484013" r:id="rId10"/>
    <p:sldLayoutId id="2147484014" r:id="rId11"/>
    <p:sldLayoutId id="2147484015" r:id="rId12"/>
    <p:sldLayoutId id="2147484016" r:id="rId13"/>
    <p:sldLayoutId id="2147484017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27432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SzPct val="115000"/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SzPct val="11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ucern.com/display/reference/MPages+Reference+Pages" TargetMode="External"/><Relationship Id="rId2" Type="http://schemas.openxmlformats.org/officeDocument/2006/relationships/hyperlink" Target="https://www.ucern.com/community/cerner/solution_forums/groups/mpages-solution-services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iki.ucern.com/display/public/reference/Configure+Custom+Columns+for+MPages+Worklists" TargetMode="External"/><Relationship Id="rId4" Type="http://schemas.openxmlformats.org/officeDocument/2006/relationships/hyperlink" Target="https://wiki.ucern.com/display/public/reference/All+About+MPages+5.0+Release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js/default.asp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json/default.asp" TargetMode="Externa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css/default.asp" TargetMode="Externa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ucern.com/display/1101discernHP/Discern+Explorer+Main+Help" TargetMode="Externa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ucern.com/display/public/1101discernHP/APPLINK+using+Discern+Explorer" TargetMode="Externa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ucern.com/display/public/1101discernHP/CCLLINK+using+Discern+Explorer" TargetMode="Externa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ucern.com/display/public/1101discernHP/MPAGES_EVENT+using+Discern+Explorer" TargetMode="Externa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ucern.com/display/public/1101discernHP/Building+Web+Pages+Using+XMLCclRequest+using+Discern+Explorer" TargetMode="Externa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api.jquery.com/" TargetMode="Externa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Pat Bannerman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Sr Mpages Developer/Instructor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August 3</a:t>
            </a:r>
            <a:r>
              <a:rPr lang="en-US" baseline="30000"/>
              <a:t>rd</a:t>
            </a:r>
            <a:r>
              <a:rPr lang="en-US"/>
              <a:t>, 2020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Welcome!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MPages Overview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Antelope Valley Hospital</a:t>
            </a:r>
          </a:p>
        </p:txBody>
      </p:sp>
    </p:spTree>
    <p:extLst>
      <p:ext uri="{BB962C8B-B14F-4D97-AF65-F5344CB8AC3E}">
        <p14:creationId xmlns:p14="http://schemas.microsoft.com/office/powerpoint/2010/main" val="4008694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MPages – Things to know</a:t>
            </a:r>
          </a:p>
        </p:txBody>
      </p:sp>
    </p:spTree>
    <p:extLst>
      <p:ext uri="{BB962C8B-B14F-4D97-AF65-F5344CB8AC3E}">
        <p14:creationId xmlns:p14="http://schemas.microsoft.com/office/powerpoint/2010/main" val="2780751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MPages – Common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280160"/>
            <a:ext cx="7886700" cy="247903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What is the difference between a View and a Viewpoint?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dirty="0"/>
              <a:t>View </a:t>
            </a:r>
            <a:r>
              <a:rPr lang="en-US" sz="2000" dirty="0">
                <a:sym typeface="Wingdings"/>
              </a:rPr>
              <a:t></a:t>
            </a:r>
            <a:r>
              <a:rPr lang="en-US" sz="2000" dirty="0"/>
              <a:t> an MPage created within the standard framework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dirty="0"/>
              <a:t>Standard Framework </a:t>
            </a:r>
            <a:r>
              <a:rPr lang="en-US" sz="2000" dirty="0">
                <a:sym typeface="Wingdings"/>
              </a:rPr>
              <a:t></a:t>
            </a:r>
            <a:r>
              <a:rPr lang="en-US" sz="2000" dirty="0"/>
              <a:t> MPages released through Content packages and set-up using Bedrock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dirty="0"/>
              <a:t>Viewpoint </a:t>
            </a:r>
            <a:r>
              <a:rPr lang="en-US" sz="2000" dirty="0">
                <a:sym typeface="Wingdings"/>
              </a:rPr>
              <a:t></a:t>
            </a:r>
            <a:r>
              <a:rPr lang="en-US" sz="2000" dirty="0"/>
              <a:t> a collection of Views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1" y="3458105"/>
            <a:ext cx="5591175" cy="229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912811" y="3458105"/>
            <a:ext cx="5344056" cy="174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12811" y="3458105"/>
            <a:ext cx="822856" cy="174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2812" y="3458105"/>
            <a:ext cx="5591174" cy="22955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21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8" grpId="1" animBg="1"/>
      <p:bldP spid="9" grpId="0" animBg="1"/>
      <p:bldP spid="9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MPages – </a:t>
            </a:r>
            <a:r>
              <a:rPr lang="en-US" dirty="0" err="1"/>
              <a:t>Prefmaint</a:t>
            </a:r>
            <a:r>
              <a:rPr lang="en-US" dirty="0"/>
              <a:t> setup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19176" y="2133600"/>
            <a:ext cx="8215222" cy="2754744"/>
          </a:xfrm>
          <a:prstGeom prst="rect">
            <a:avLst/>
          </a:prstGeom>
        </p:spPr>
        <p:txBody>
          <a:bodyPr/>
          <a:lstStyle>
            <a:lvl1pPr marL="344488" indent="-344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294D3"/>
              </a:buClr>
              <a:buSzPct val="100000"/>
              <a:buFontTx/>
              <a:buBlip>
                <a:blip r:embed="rId2"/>
              </a:buBlip>
              <a:defRPr sz="2400">
                <a:solidFill>
                  <a:schemeClr val="bg2">
                    <a:lumMod val="75000"/>
                    <a:lumOff val="25000"/>
                  </a:schemeClr>
                </a:solidFill>
                <a:latin typeface="Franklin Gothic Demi" pitchFamily="34" charset="0"/>
                <a:ea typeface="ＭＳ Ｐゴシック" pitchFamily="-112" charset="-128"/>
                <a:cs typeface="Franklin Gothic Demi" pitchFamily="34" charset="0"/>
              </a:defRPr>
            </a:lvl1pPr>
            <a:lvl2pPr marL="690563" indent="-2682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FontTx/>
              <a:buBlip>
                <a:blip r:embed="rId3"/>
              </a:buBlip>
              <a:defRPr sz="2000" baseline="0">
                <a:solidFill>
                  <a:schemeClr val="bg2">
                    <a:lumMod val="75000"/>
                    <a:lumOff val="25000"/>
                  </a:schemeClr>
                </a:solidFill>
                <a:latin typeface="+mn-lt"/>
                <a:ea typeface="ＭＳ Ｐゴシック" charset="-128"/>
                <a:cs typeface="Gill Sans"/>
              </a:defRPr>
            </a:lvl2pPr>
            <a:lvl3pPr marL="1027113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itchFamily="34" charset="0"/>
              <a:buChar char="•"/>
              <a:defRPr sz="1800" i="1">
                <a:solidFill>
                  <a:schemeClr val="bg2">
                    <a:lumMod val="75000"/>
                    <a:lumOff val="25000"/>
                  </a:schemeClr>
                </a:solidFill>
                <a:latin typeface="+mn-lt"/>
                <a:ea typeface="ＭＳ Ｐゴシック" charset="-128"/>
                <a:cs typeface="Gill Sans"/>
              </a:defRPr>
            </a:lvl3pPr>
            <a:lvl4pPr marL="1371600" indent="-2428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>
                  <a:lumMod val="75000"/>
                  <a:lumOff val="25000"/>
                </a:schemeClr>
              </a:buClr>
              <a:buFont typeface="Webdings" pitchFamily="18" charset="2"/>
              <a:buChar char="4"/>
              <a:defRPr sz="1400">
                <a:solidFill>
                  <a:schemeClr val="bg2">
                    <a:lumMod val="75000"/>
                    <a:lumOff val="25000"/>
                  </a:schemeClr>
                </a:solidFill>
                <a:latin typeface="+mn-lt"/>
                <a:ea typeface="ＭＳ Ｐゴシック" charset="-128"/>
                <a:cs typeface="Gill Sans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200">
                <a:solidFill>
                  <a:schemeClr val="bg2">
                    <a:lumMod val="75000"/>
                    <a:lumOff val="25000"/>
                  </a:schemeClr>
                </a:solidFill>
                <a:latin typeface="+mn-lt"/>
                <a:ea typeface="ＭＳ Ｐゴシック" charset="-128"/>
                <a:cs typeface="Gill Sans"/>
              </a:defRPr>
            </a:lvl5pPr>
            <a:lvl6pPr marL="2578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 sz="1200">
                <a:solidFill>
                  <a:srgbClr val="232D64"/>
                </a:solidFill>
                <a:latin typeface="Franklin Gothic Medium" charset="0"/>
                <a:ea typeface="ＭＳ Ｐゴシック" charset="-128"/>
              </a:defRPr>
            </a:lvl6pPr>
            <a:lvl7pPr marL="3035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 sz="1200">
                <a:solidFill>
                  <a:srgbClr val="232D64"/>
                </a:solidFill>
                <a:latin typeface="Franklin Gothic Medium" charset="0"/>
                <a:ea typeface="ＭＳ Ｐゴシック" charset="-128"/>
              </a:defRPr>
            </a:lvl7pPr>
            <a:lvl8pPr marL="3492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 sz="1200">
                <a:solidFill>
                  <a:srgbClr val="232D64"/>
                </a:solidFill>
                <a:latin typeface="Franklin Gothic Medium" charset="0"/>
                <a:ea typeface="ＭＳ Ｐゴシック" charset="-128"/>
              </a:defRPr>
            </a:lvl8pPr>
            <a:lvl9pPr marL="3949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 sz="1200">
                <a:solidFill>
                  <a:srgbClr val="232D64"/>
                </a:solidFill>
                <a:latin typeface="Franklin Gothic Medium" charset="0"/>
                <a:ea typeface="ＭＳ Ｐゴシック" charset="-128"/>
              </a:defRPr>
            </a:lvl9pPr>
          </a:lstStyle>
          <a:p>
            <a:pPr fontAlgn="ctr"/>
            <a:r>
              <a:rPr lang="en-US" sz="2000" dirty="0">
                <a:solidFill>
                  <a:schemeClr val="tx1"/>
                </a:solidFill>
                <a:latin typeface="+mn-lt"/>
              </a:rPr>
              <a:t>Example:</a:t>
            </a:r>
          </a:p>
          <a:p>
            <a:pPr marL="422275" lvl="1" indent="0" fontAlgn="ctr">
              <a:buNone/>
            </a:pPr>
            <a:r>
              <a:rPr lang="en-US" sz="1400" dirty="0">
                <a:solidFill>
                  <a:schemeClr val="tx1"/>
                </a:solidFill>
              </a:rPr>
              <a:t>"MINE",  $PAT_PERSONID$,  $VIS_ENCNTRID$,  $USR_PERSONID$, $</a:t>
            </a:r>
            <a:r>
              <a:rPr lang="en-US" sz="1400" dirty="0" err="1">
                <a:solidFill>
                  <a:schemeClr val="tx1"/>
                </a:solidFill>
              </a:rPr>
              <a:t>USR_PositionCd</a:t>
            </a:r>
            <a:r>
              <a:rPr lang="en-US" sz="1400" dirty="0">
                <a:solidFill>
                  <a:schemeClr val="tx1"/>
                </a:solidFill>
              </a:rPr>
              <a:t>$, $</a:t>
            </a:r>
            <a:r>
              <a:rPr lang="en-US" sz="1400" dirty="0" err="1">
                <a:solidFill>
                  <a:schemeClr val="tx1"/>
                </a:solidFill>
              </a:rPr>
              <a:t>PAT_PPRCode</a:t>
            </a:r>
            <a:r>
              <a:rPr lang="en-US" sz="1400" dirty="0">
                <a:solidFill>
                  <a:schemeClr val="tx1"/>
                </a:solidFill>
              </a:rPr>
              <a:t>$, "$</a:t>
            </a:r>
            <a:r>
              <a:rPr lang="en-US" sz="1400" dirty="0" err="1">
                <a:solidFill>
                  <a:schemeClr val="tx1"/>
                </a:solidFill>
              </a:rPr>
              <a:t>APP_AppName</a:t>
            </a:r>
            <a:r>
              <a:rPr lang="en-US" sz="1400" dirty="0">
                <a:solidFill>
                  <a:schemeClr val="tx1"/>
                </a:solidFill>
              </a:rPr>
              <a:t>$", "", "VB_AMBULATORYSUMMARYVIEW “</a:t>
            </a:r>
          </a:p>
          <a:p>
            <a:pPr marL="422275" lvl="1" indent="0" fontAlgn="ctr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lvl="1" fontAlgn="ctr"/>
            <a:r>
              <a:rPr lang="en-US" sz="1400" b="0" dirty="0">
                <a:solidFill>
                  <a:schemeClr val="tx1"/>
                </a:solidFill>
              </a:rPr>
              <a:t>Note:  </a:t>
            </a:r>
            <a:r>
              <a:rPr lang="en-US" sz="1400" dirty="0">
                <a:solidFill>
                  <a:schemeClr val="tx1"/>
                </a:solidFill>
              </a:rPr>
              <a:t>In the example above, there is no static content folder or file path. Also, there is no IBM </a:t>
            </a:r>
            <a:r>
              <a:rPr lang="en-US" sz="1400" dirty="0" err="1">
                <a:solidFill>
                  <a:schemeClr val="tx1"/>
                </a:solidFill>
              </a:rPr>
              <a:t>WebSphere</a:t>
            </a:r>
            <a:r>
              <a:rPr lang="en-US" sz="1400" dirty="0">
                <a:solidFill>
                  <a:schemeClr val="tx1"/>
                </a:solidFill>
              </a:rPr>
              <a:t> file path in the REPORT_PARAM string, because MPages 5.0 caches the static content on the </a:t>
            </a:r>
            <a:r>
              <a:rPr lang="en-US" sz="1400" dirty="0" err="1">
                <a:solidFill>
                  <a:schemeClr val="tx1"/>
                </a:solidFill>
              </a:rPr>
              <a:t>WebSphere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/>
              <a:t>server.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86" y="1186245"/>
            <a:ext cx="8346403" cy="947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2674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MPages – 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280160"/>
            <a:ext cx="3388783" cy="5019040"/>
          </a:xfrm>
        </p:spPr>
        <p:txBody>
          <a:bodyPr>
            <a:normAutofit/>
          </a:bodyPr>
          <a:lstStyle/>
          <a:p>
            <a:r>
              <a:rPr lang="en-US" sz="2000" dirty="0">
                <a:cs typeface="Calibri" pitchFamily="34" charset="0"/>
              </a:rPr>
              <a:t>Can be standalone (not within a viewpoint)</a:t>
            </a:r>
          </a:p>
          <a:p>
            <a:r>
              <a:rPr lang="en-US" sz="2000" dirty="0">
                <a:cs typeface="Calibri" pitchFamily="34" charset="0"/>
              </a:rPr>
              <a:t>Facility defined view name</a:t>
            </a:r>
          </a:p>
          <a:p>
            <a:r>
              <a:rPr lang="en-US" sz="2000" dirty="0">
                <a:cs typeface="Calibri" pitchFamily="34" charset="0"/>
              </a:rPr>
              <a:t>Select content from component library</a:t>
            </a:r>
          </a:p>
          <a:p>
            <a:r>
              <a:rPr lang="en-US" sz="2000" dirty="0">
                <a:cs typeface="Calibri" pitchFamily="34" charset="0"/>
              </a:rPr>
              <a:t>Define “status”</a:t>
            </a:r>
          </a:p>
          <a:p>
            <a:pPr lvl="1"/>
            <a:r>
              <a:rPr lang="en-US" sz="1600" dirty="0">
                <a:cs typeface="Calibri" pitchFamily="34" charset="0"/>
              </a:rPr>
              <a:t>Required</a:t>
            </a:r>
          </a:p>
          <a:p>
            <a:pPr lvl="1"/>
            <a:r>
              <a:rPr lang="en-US" sz="1600" dirty="0">
                <a:cs typeface="Calibri" pitchFamily="34" charset="0"/>
              </a:rPr>
              <a:t>Off (By Default)</a:t>
            </a:r>
          </a:p>
          <a:p>
            <a:pPr lvl="1"/>
            <a:r>
              <a:rPr lang="en-US" sz="1600" dirty="0">
                <a:cs typeface="Calibri" pitchFamily="34" charset="0"/>
              </a:rPr>
              <a:t>On (By Default)</a:t>
            </a:r>
          </a:p>
          <a:p>
            <a:pPr marL="342900" lvl="1" indent="-342900"/>
            <a:r>
              <a:rPr lang="en-US" sz="2000" dirty="0">
                <a:cs typeface="Calibri" pitchFamily="34" charset="0"/>
              </a:rPr>
              <a:t>Identifier is used as last parameter when calling driver script (will make it standalone)</a:t>
            </a:r>
          </a:p>
          <a:p>
            <a:pPr marL="342900" lvl="1" indent="-342900">
              <a:buFont typeface="Wingdings" panose="05000000000000000000" pitchFamily="2" charset="2"/>
              <a:buChar char="Ø"/>
            </a:pPr>
            <a:endParaRPr lang="en-US" sz="20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348896"/>
            <a:ext cx="4826000" cy="38073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681132" y="2531533"/>
            <a:ext cx="1540933" cy="2116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45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MPages – Viewpoints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280160"/>
            <a:ext cx="7886700" cy="2177945"/>
          </a:xfrm>
        </p:spPr>
        <p:txBody>
          <a:bodyPr>
            <a:normAutofit/>
          </a:bodyPr>
          <a:lstStyle/>
          <a:p>
            <a:r>
              <a:rPr lang="en-US" dirty="0">
                <a:cs typeface="Calibri" pitchFamily="34" charset="0"/>
              </a:rPr>
              <a:t>Single point of access from TOC</a:t>
            </a:r>
          </a:p>
          <a:p>
            <a:r>
              <a:rPr lang="en-US" dirty="0">
                <a:cs typeface="Calibri" pitchFamily="34" charset="0"/>
              </a:rPr>
              <a:t>Sort view via drag and drop</a:t>
            </a:r>
          </a:p>
          <a:p>
            <a:r>
              <a:rPr lang="en-US" dirty="0">
                <a:cs typeface="Calibri" pitchFamily="34" charset="0"/>
              </a:rPr>
              <a:t>Created by adding already created views within Bedrock</a:t>
            </a:r>
          </a:p>
          <a:p>
            <a:pPr marL="342900" lvl="1" indent="-342900">
              <a:buFont typeface="Wingdings" panose="05000000000000000000" pitchFamily="2" charset="2"/>
              <a:buChar char="Ø"/>
            </a:pPr>
            <a:endParaRPr 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0" y="3458105"/>
            <a:ext cx="5591175" cy="229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9731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MPages – Viewpoints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280161"/>
            <a:ext cx="7886700" cy="861906"/>
          </a:xfrm>
        </p:spPr>
        <p:txBody>
          <a:bodyPr>
            <a:normAutofit/>
          </a:bodyPr>
          <a:lstStyle/>
          <a:p>
            <a:r>
              <a:rPr lang="en-US" sz="2000" dirty="0">
                <a:cs typeface="Calibri" pitchFamily="34" charset="0"/>
              </a:rPr>
              <a:t>Select previously created views to be added to a single viewpoint</a:t>
            </a:r>
          </a:p>
          <a:p>
            <a:r>
              <a:rPr lang="en-US" sz="2000" dirty="0">
                <a:cs typeface="Calibri" pitchFamily="34" charset="0"/>
              </a:rPr>
              <a:t>Identifier is used as last parameter when calling driver script</a:t>
            </a:r>
            <a:endParaRPr 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2035924"/>
            <a:ext cx="5926667" cy="4270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370665" y="3158067"/>
            <a:ext cx="1540933" cy="2116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2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MPages - Blackbird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280161"/>
            <a:ext cx="7886700" cy="209804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Provides front-end logging capabilities</a:t>
            </a:r>
          </a:p>
          <a:p>
            <a:r>
              <a:rPr lang="en-US" sz="2400" dirty="0"/>
              <a:t>Activated by pressing Ctrl+\ and then refreshing Mpage</a:t>
            </a:r>
          </a:p>
          <a:p>
            <a:r>
              <a:rPr lang="en-US" sz="2400" dirty="0"/>
              <a:t>All scripts call information logged</a:t>
            </a:r>
          </a:p>
          <a:p>
            <a:r>
              <a:rPr lang="en-US" sz="2400" dirty="0"/>
              <a:t>Only accessible within standard MPages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01" y="3184874"/>
            <a:ext cx="6855666" cy="3212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871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MPages – Bedrock Caching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en-US" sz="2000" b="1" dirty="0"/>
              <a:t>Why is the EJS Important and What Does it do?</a:t>
            </a:r>
          </a:p>
          <a:p>
            <a:pPr lvl="1" fontAlgn="ctr"/>
            <a:r>
              <a:rPr lang="en-US" sz="1600" dirty="0"/>
              <a:t>Bedrock Settings for Views and ViewPoints are cached using the EJS.</a:t>
            </a:r>
          </a:p>
          <a:p>
            <a:pPr lvl="1" fontAlgn="ctr"/>
            <a:r>
              <a:rPr lang="en-US" sz="1600" dirty="0"/>
              <a:t>Process improves performance by rarely querying the Bedrock tables when a refresh or load occurs.</a:t>
            </a:r>
          </a:p>
          <a:p>
            <a:pPr lvl="1" fontAlgn="ctr"/>
            <a:r>
              <a:rPr lang="en-US" sz="1600" dirty="0"/>
              <a:t>In the future, the EJS will be used for additional functionality other than caching Bedrock settings.</a:t>
            </a:r>
          </a:p>
          <a:p>
            <a:pPr fontAlgn="ctr"/>
            <a:r>
              <a:rPr lang="en-US" sz="2000" b="1" dirty="0"/>
              <a:t>What if I need to make Bedrock changes?</a:t>
            </a:r>
          </a:p>
          <a:p>
            <a:pPr lvl="1" fontAlgn="ctr"/>
            <a:r>
              <a:rPr lang="en-US" sz="1600" dirty="0"/>
              <a:t>If a change needs to be made and it’s minor, change the settings and then cycle </a:t>
            </a:r>
            <a:r>
              <a:rPr lang="en-US" sz="1600" i="1" dirty="0">
                <a:solidFill>
                  <a:srgbClr val="FF0000"/>
                </a:solidFill>
              </a:rPr>
              <a:t>server 535</a:t>
            </a:r>
            <a:r>
              <a:rPr lang="en-US" sz="1600" dirty="0"/>
              <a:t>.</a:t>
            </a:r>
          </a:p>
          <a:p>
            <a:pPr lvl="1" fontAlgn="ctr"/>
            <a:r>
              <a:rPr lang="en-US" sz="1600" dirty="0"/>
              <a:t>If installing a package with a lot of setup, the EJS provides a “No Cache” property.  Just make sure it is turned off when done.</a:t>
            </a:r>
          </a:p>
          <a:p>
            <a:pPr fontAlgn="ctr"/>
            <a:r>
              <a:rPr lang="en-US" sz="2000" b="1" dirty="0"/>
              <a:t>Can the EJS fail, and what’s the Fail-Over Plan?</a:t>
            </a:r>
          </a:p>
          <a:p>
            <a:pPr lvl="1" fontAlgn="ctr"/>
            <a:r>
              <a:rPr lang="en-US" sz="1600" dirty="0"/>
              <a:t>If it fails, the system automatically reads from the Bedrock tables on every load and refresh.  This is will cause a decrease in performance, but will behave similar to 4.x </a:t>
            </a:r>
            <a:r>
              <a:rPr lang="en-US" sz="1600" dirty="0" err="1"/>
              <a:t>Mpages</a:t>
            </a:r>
            <a:r>
              <a:rPr lang="en-US" sz="1600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647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MPages – Web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280161"/>
            <a:ext cx="7886700" cy="1945640"/>
          </a:xfrm>
        </p:spPr>
        <p:txBody>
          <a:bodyPr/>
          <a:lstStyle/>
          <a:p>
            <a:pPr fontAlgn="ctr"/>
            <a:r>
              <a:rPr lang="en-US" sz="2400" dirty="0"/>
              <a:t>MPages 5.0 release requires a web server due to the static content being hosted on the web server to ensure optimal system performance.</a:t>
            </a:r>
          </a:p>
          <a:p>
            <a:pPr fontAlgn="ctr"/>
            <a:r>
              <a:rPr lang="en-US" sz="2400" dirty="0"/>
              <a:t>Core utilities have been divided from the component utilities.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367" y="2887136"/>
            <a:ext cx="3479800" cy="3517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6267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MPages – Dynamic Static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b="1" dirty="0" err="1"/>
              <a:t>Mpages</a:t>
            </a:r>
            <a:r>
              <a:rPr lang="en-US" sz="2000" b="1" dirty="0"/>
              <a:t> 4.6 release serves up 5.44 Mb of code where 68% of that code is not needed for the view (on average) .</a:t>
            </a:r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51" y="2328342"/>
            <a:ext cx="7580223" cy="4105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158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  <a:p>
            <a:r>
              <a:rPr lang="en-US" dirty="0"/>
              <a:t>MPages – Things to know</a:t>
            </a:r>
          </a:p>
          <a:p>
            <a:r>
              <a:rPr lang="en-US" dirty="0"/>
              <a:t>Technical Topics</a:t>
            </a:r>
          </a:p>
          <a:p>
            <a:r>
              <a:rPr lang="en-US" dirty="0"/>
              <a:t>MPage Web Service</a:t>
            </a:r>
          </a:p>
          <a:p>
            <a:r>
              <a:rPr lang="en-US" dirty="0"/>
              <a:t>Agenda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921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MPages – Dynamic Static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280160"/>
            <a:ext cx="7886700" cy="1598507"/>
          </a:xfrm>
        </p:spPr>
        <p:txBody>
          <a:bodyPr>
            <a:normAutofit/>
          </a:bodyPr>
          <a:lstStyle/>
          <a:p>
            <a:pPr fontAlgn="ctr">
              <a:buFont typeface="Wingdings" panose="05000000000000000000" pitchFamily="2" charset="2"/>
              <a:buChar char="§"/>
            </a:pPr>
            <a:r>
              <a:rPr lang="en-US" sz="2000" b="1" dirty="0"/>
              <a:t>MPages 5.0 release only serves up the code for the components that are defined in the Bedrock Define Layout option for this view.</a:t>
            </a:r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US" sz="2000" b="1" dirty="0"/>
              <a:t>ViewPoints serve up code for all components on all views needed.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925" y="2827867"/>
            <a:ext cx="6909432" cy="3669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6461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MPages – Dynamic Static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280160"/>
            <a:ext cx="7886700" cy="5188373"/>
          </a:xfrm>
        </p:spPr>
        <p:txBody>
          <a:bodyPr>
            <a:normAutofit fontScale="92500" lnSpcReduction="10000"/>
          </a:bodyPr>
          <a:lstStyle/>
          <a:p>
            <a:pPr fontAlgn="ctr">
              <a:buFont typeface="Wingdings" panose="05000000000000000000" pitchFamily="2" charset="2"/>
              <a:buChar char="§"/>
            </a:pPr>
            <a:r>
              <a:rPr lang="en-US" sz="2000" b="1" dirty="0"/>
              <a:t>Do I have to Manually Move my Static Content to the Web Server?</a:t>
            </a:r>
          </a:p>
          <a:p>
            <a:pPr lvl="1" fontAlgn="ctr"/>
            <a:r>
              <a:rPr lang="en-US" sz="1600" dirty="0"/>
              <a:t>No.  In short, the web server, when up and running, grabs the static content from the code warehouse and hosts its on the web server for you.</a:t>
            </a:r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US" sz="2000" b="1" dirty="0"/>
              <a:t>How does my static content get updated with future releases?</a:t>
            </a:r>
          </a:p>
          <a:p>
            <a:pPr lvl="1" fontAlgn="ctr"/>
            <a:r>
              <a:rPr lang="en-US" sz="1600" dirty="0"/>
              <a:t>With every package install, there is a period of time where the web server must cycle and refresh to obtain the latest static content (take upwards of 6 minutes).</a:t>
            </a:r>
          </a:p>
          <a:p>
            <a:pPr lvl="1" fontAlgn="ctr"/>
            <a:r>
              <a:rPr lang="en-US" sz="1600" dirty="0"/>
              <a:t>Any modifications to the static content will require a refresh of your web server.</a:t>
            </a:r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US" sz="2000" b="1" dirty="0"/>
              <a:t>What happens if my web server fails or goes down?</a:t>
            </a:r>
          </a:p>
          <a:p>
            <a:pPr lvl="1" fontAlgn="ctr"/>
            <a:r>
              <a:rPr lang="en-US" sz="1600" dirty="0"/>
              <a:t>You can point your views and ViewPoints to the code warehouse using the 8</a:t>
            </a:r>
            <a:r>
              <a:rPr lang="en-US" sz="1600" baseline="30000" dirty="0"/>
              <a:t>th</a:t>
            </a:r>
            <a:r>
              <a:rPr lang="en-US" sz="1600" dirty="0"/>
              <a:t> report </a:t>
            </a:r>
            <a:r>
              <a:rPr lang="en-US" sz="1600" dirty="0" err="1"/>
              <a:t>param</a:t>
            </a:r>
            <a:r>
              <a:rPr lang="en-US" sz="1600" dirty="0"/>
              <a:t> prompt.  This will cause a decrease in performance however.</a:t>
            </a:r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US" sz="2000" b="1" dirty="0"/>
              <a:t>Why do I have to leave my static content file path blank for the report </a:t>
            </a:r>
            <a:r>
              <a:rPr lang="en-US" sz="2000" b="1" dirty="0" err="1"/>
              <a:t>params</a:t>
            </a:r>
            <a:r>
              <a:rPr lang="en-US" sz="2000" b="1" dirty="0"/>
              <a:t>?</a:t>
            </a:r>
          </a:p>
          <a:p>
            <a:pPr lvl="1" fontAlgn="ctr"/>
            <a:r>
              <a:rPr lang="en-US" sz="1600" dirty="0"/>
              <a:t>When using the new unified driver, the system expects your static content to be on the web server, and it knows how to fetch it from there.</a:t>
            </a:r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US" sz="2000" b="1" dirty="0"/>
              <a:t>Do my custom component files need to be back-up before each MPage installation?</a:t>
            </a:r>
          </a:p>
          <a:p>
            <a:pPr lvl="1" fontAlgn="ctr"/>
            <a:r>
              <a:rPr lang="en-US" sz="1600" dirty="0"/>
              <a:t>It needs to be backed up before installation of MPages 5.0, but after that, no it does not.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998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MPages</a:t>
            </a:r>
            <a:r>
              <a:rPr lang="en-US" dirty="0"/>
              <a:t> - Worklist Columns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Population/Organizer level framework.</a:t>
            </a:r>
          </a:p>
          <a:p>
            <a:r>
              <a:rPr lang="en-US" dirty="0"/>
              <a:t>Available for </a:t>
            </a:r>
            <a:r>
              <a:rPr lang="en-US" dirty="0" err="1"/>
              <a:t>PowerChart</a:t>
            </a:r>
            <a:r>
              <a:rPr lang="en-US" dirty="0"/>
              <a:t>, FirstNet &amp; </a:t>
            </a:r>
            <a:r>
              <a:rPr lang="en-US" dirty="0" err="1"/>
              <a:t>SurgiNet</a:t>
            </a:r>
            <a:r>
              <a:rPr lang="en-US" dirty="0"/>
              <a:t>.</a:t>
            </a:r>
          </a:p>
          <a:p>
            <a:r>
              <a:rPr lang="en-US" dirty="0"/>
              <a:t>Must define the worklist for the application at the position level in Preference Maintenance tool.</a:t>
            </a:r>
          </a:p>
          <a:p>
            <a:r>
              <a:rPr lang="en-US" dirty="0"/>
              <a:t>Custom Column development supported for Patient Organizer View layout type starting from </a:t>
            </a:r>
            <a:r>
              <a:rPr lang="en-US" dirty="0" err="1"/>
              <a:t>Mpages</a:t>
            </a:r>
            <a:r>
              <a:rPr lang="en-US" dirty="0"/>
              <a:t> 6.3.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046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MPages</a:t>
            </a:r>
            <a:r>
              <a:rPr lang="en-US" dirty="0"/>
              <a:t> - Worklist Columns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2C1B48A-43E1-4898-A917-B12B5B97F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50" y="1280160"/>
            <a:ext cx="7886700" cy="53285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Bedrock - Patient Organizer View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E67C718-4A8E-4B96-9F08-D7E361F6E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18" y="1782146"/>
            <a:ext cx="7479911" cy="482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19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MPages</a:t>
            </a:r>
            <a:r>
              <a:rPr lang="en-US" dirty="0"/>
              <a:t> - Worklist Columns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2C1B48A-43E1-4898-A917-B12B5B97F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49" y="1110343"/>
            <a:ext cx="7886700" cy="54796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Bedrock - Patient Organizer 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AC61C0-2E90-4F84-A434-CC2293F65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24" y="1623527"/>
            <a:ext cx="7616341" cy="485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588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MPages</a:t>
            </a:r>
            <a:r>
              <a:rPr lang="en-US" dirty="0"/>
              <a:t> - Worklist Columns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2C1B48A-43E1-4898-A917-B12B5B97F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50" y="1110343"/>
            <a:ext cx="8496950" cy="5290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Prefmaint</a:t>
            </a:r>
            <a:r>
              <a:rPr lang="en-US" sz="2400" dirty="0"/>
              <a:t> - Add tab Discern Report at Organizer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5CEE2A-A448-490F-81D9-585C97BB0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71" y="1679510"/>
            <a:ext cx="8346239" cy="463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395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MPages</a:t>
            </a:r>
            <a:r>
              <a:rPr lang="en-US" dirty="0"/>
              <a:t> - Worklist Columns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2C1B48A-43E1-4898-A917-B12B5B97F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49" y="1110343"/>
            <a:ext cx="8496950" cy="5290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/>
              <a:t>REPORT_NAME: MP_UNIFIED_ORG_DRIVER</a:t>
            </a:r>
          </a:p>
          <a:p>
            <a:pPr marL="0" indent="0">
              <a:buNone/>
            </a:pPr>
            <a:r>
              <a:rPr lang="en-US" sz="1400" b="1" dirty="0"/>
              <a:t>REPORT_PARAM: "MINE",$USR_PERSONID$,$</a:t>
            </a:r>
            <a:r>
              <a:rPr lang="en-US" sz="1400" b="1" dirty="0" err="1"/>
              <a:t>USR_PositionCd</a:t>
            </a:r>
            <a:r>
              <a:rPr lang="en-US" sz="1400" b="1" dirty="0"/>
              <a:t>$,"$</a:t>
            </a:r>
            <a:r>
              <a:rPr lang="en-US" sz="1400" b="1" dirty="0" err="1"/>
              <a:t>APP_AppName</a:t>
            </a:r>
            <a:r>
              <a:rPr lang="en-US" sz="1400" b="1" dirty="0"/>
              <a:t>$","","[View or </a:t>
            </a:r>
            <a:r>
              <a:rPr lang="en-US" sz="1400" b="1" dirty="0" err="1"/>
              <a:t>ViewPoint</a:t>
            </a:r>
            <a:r>
              <a:rPr lang="en-US" sz="1400" b="1" dirty="0"/>
              <a:t> Identifier]"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B5B8D9-E889-4B36-8453-46849551D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93" y="1883282"/>
            <a:ext cx="8070980" cy="451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43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MPages</a:t>
            </a:r>
            <a:r>
              <a:rPr lang="en-US" dirty="0"/>
              <a:t> - Worklist Columns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2C1B48A-43E1-4898-A917-B12B5B97F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49" y="1110343"/>
            <a:ext cx="8496950" cy="5290457"/>
          </a:xfrm>
        </p:spPr>
        <p:txBody>
          <a:bodyPr>
            <a:normAutofit/>
          </a:bodyPr>
          <a:lstStyle/>
          <a:p>
            <a:r>
              <a:rPr lang="en-US" sz="1400" dirty="0"/>
              <a:t>User can choose from available patient lists via the drop down available</a:t>
            </a:r>
          </a:p>
          <a:p>
            <a:r>
              <a:rPr lang="en-US" sz="1400" dirty="0"/>
              <a:t>All patients present in the patient list will be displayed in the </a:t>
            </a:r>
            <a:r>
              <a:rPr lang="en-US" sz="1400" dirty="0" err="1"/>
              <a:t>MPage</a:t>
            </a:r>
            <a:r>
              <a:rPr lang="en-US" sz="1400" dirty="0"/>
              <a:t> view. A patient with no relationship between the user will also be shown in the list. </a:t>
            </a:r>
          </a:p>
          <a:p>
            <a:r>
              <a:rPr lang="en-US" sz="1400" dirty="0"/>
              <a:t>Some columns will not show data unless a relationship is established with the patient. </a:t>
            </a:r>
          </a:p>
          <a:p>
            <a:r>
              <a:rPr lang="en-US" sz="1400" dirty="0"/>
              <a:t>Can configure bedrock settings for some columns like patient information to link to patient level tab.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A9AEAF-48A2-4127-8A85-79EEB6BF1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49" y="2744099"/>
            <a:ext cx="8496950" cy="349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255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50" y="1"/>
            <a:ext cx="8241866" cy="860612"/>
          </a:xfrm>
        </p:spPr>
        <p:txBody>
          <a:bodyPr/>
          <a:lstStyle/>
          <a:p>
            <a:r>
              <a:rPr lang="en-US" dirty="0" err="1"/>
              <a:t>MPages</a:t>
            </a:r>
            <a:r>
              <a:rPr lang="en-US" dirty="0"/>
              <a:t> - Worklist Columns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2C1B48A-43E1-4898-A917-B12B5B97F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50" y="1110343"/>
            <a:ext cx="3467748" cy="2146041"/>
          </a:xfrm>
        </p:spPr>
        <p:txBody>
          <a:bodyPr>
            <a:normAutofit lnSpcReduction="10000"/>
          </a:bodyPr>
          <a:lstStyle/>
          <a:p>
            <a:r>
              <a:rPr lang="en-US" sz="1400" dirty="0"/>
              <a:t>Allows user to establish a relation via the </a:t>
            </a:r>
            <a:r>
              <a:rPr lang="en-US" sz="1400" dirty="0" err="1"/>
              <a:t>MPage</a:t>
            </a:r>
            <a:r>
              <a:rPr lang="en-US" sz="1400" dirty="0"/>
              <a:t> view.</a:t>
            </a:r>
          </a:p>
          <a:p>
            <a:r>
              <a:rPr lang="en-US" sz="1400" dirty="0"/>
              <a:t>Click on the Establish Relationship button available in the </a:t>
            </a:r>
            <a:r>
              <a:rPr lang="en-US" sz="1400" dirty="0" err="1"/>
              <a:t>MPage</a:t>
            </a:r>
            <a:r>
              <a:rPr lang="en-US" sz="1400" dirty="0"/>
              <a:t>.</a:t>
            </a:r>
          </a:p>
          <a:p>
            <a:r>
              <a:rPr lang="en-US" sz="1400" dirty="0"/>
              <a:t>A pop up window will appear on the screen allowing the user to establish a relationship</a:t>
            </a:r>
          </a:p>
          <a:p>
            <a:r>
              <a:rPr lang="en-US" sz="1400" dirty="0"/>
              <a:t>Once the relationship is established all the columns will display data.</a:t>
            </a:r>
          </a:p>
          <a:p>
            <a:endParaRPr lang="en-US" sz="1400" dirty="0"/>
          </a:p>
          <a:p>
            <a:endParaRPr lang="en-US" sz="1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7F04E12-F478-4043-9CD3-F561DBB5F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734" y="1110345"/>
            <a:ext cx="3731227" cy="21460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2E48FA-BCA5-4BE5-80BE-43066348E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85" y="3506117"/>
            <a:ext cx="8158195" cy="307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01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MPages</a:t>
            </a:r>
            <a:r>
              <a:rPr lang="en-US" dirty="0"/>
              <a:t> - Worklist Columns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2C1B48A-43E1-4898-A917-B12B5B97F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50" y="1110344"/>
            <a:ext cx="8832850" cy="709126"/>
          </a:xfrm>
        </p:spPr>
        <p:txBody>
          <a:bodyPr>
            <a:normAutofit/>
          </a:bodyPr>
          <a:lstStyle/>
          <a:p>
            <a:r>
              <a:rPr lang="en-US" sz="1400" dirty="0"/>
              <a:t>Additional data will be displayed in a pop-up box when a user clicks on a column cell.</a:t>
            </a:r>
          </a:p>
          <a:p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322E72-3BB2-4D51-8469-452FAB503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978089"/>
            <a:ext cx="8769943" cy="419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20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0113299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MPages</a:t>
            </a:r>
            <a:r>
              <a:rPr lang="en-US" dirty="0"/>
              <a:t> - Worklist Columns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2C1B48A-43E1-4898-A917-B12B5B97F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50" y="1110344"/>
            <a:ext cx="8552932" cy="709126"/>
          </a:xfrm>
        </p:spPr>
        <p:txBody>
          <a:bodyPr>
            <a:normAutofit/>
          </a:bodyPr>
          <a:lstStyle/>
          <a:p>
            <a:r>
              <a:rPr lang="en-US" sz="1400" dirty="0"/>
              <a:t>User can choose to enable or disable columns via the worklist </a:t>
            </a:r>
            <a:r>
              <a:rPr lang="en-US" sz="1400" dirty="0" err="1"/>
              <a:t>MPage</a:t>
            </a:r>
            <a:r>
              <a:rPr lang="en-US" sz="1400" dirty="0"/>
              <a:t> view.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5B091A-A05E-4987-93B6-6EC6FF450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931656"/>
            <a:ext cx="8674230" cy="429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484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CB47-32D9-4552-A867-C100D66A4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MPages</a:t>
            </a:r>
            <a:r>
              <a:rPr lang="en-US" dirty="0"/>
              <a:t> - Worklist Columns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3B226-D993-4296-B5F5-85ACAE6AC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50" y="1280160"/>
            <a:ext cx="7886700" cy="509264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Patient Organizer View layout type supports custom columns. Up to ten custom columns can be added.</a:t>
            </a:r>
          </a:p>
          <a:p>
            <a:r>
              <a:rPr lang="en-US" dirty="0"/>
              <a:t>A Custom CCL scripts will have to be developed for each column.</a:t>
            </a:r>
          </a:p>
          <a:p>
            <a:r>
              <a:rPr lang="en-US" dirty="0"/>
              <a:t>The CCL script controls the individual cell behavior, including which results are displayed.</a:t>
            </a:r>
          </a:p>
          <a:p>
            <a:r>
              <a:rPr lang="en-US" dirty="0"/>
              <a:t>The results can be displayed as numbers, icons or text.</a:t>
            </a:r>
          </a:p>
          <a:p>
            <a:r>
              <a:rPr lang="en-US" dirty="0"/>
              <a:t>CCL also controls data displayed in a pop-up box when user clicks a cell.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8192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CB47-32D9-4552-A867-C100D66A4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MPages</a:t>
            </a:r>
            <a:r>
              <a:rPr lang="en-US" dirty="0"/>
              <a:t> - Custom Worklist Columns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3AB08A-812F-40B9-8E0C-414BFC05A2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958" y="2491273"/>
            <a:ext cx="5699577" cy="3965511"/>
          </a:xfrm>
          <a:prstGeom prst="rect">
            <a:avLst/>
          </a:prstGeom>
        </p:spPr>
      </p:pic>
      <p:sp>
        <p:nvSpPr>
          <p:cNvPr id="7" name="Content Placeholder 16">
            <a:extLst>
              <a:ext uri="{FF2B5EF4-FFF2-40B4-BE49-F238E27FC236}">
                <a16:creationId xmlns:a16="http://schemas.microsoft.com/office/drawing/2014/main" id="{417D4990-2FA9-46FC-9A35-B46E2C27AF6E}"/>
              </a:ext>
            </a:extLst>
          </p:cNvPr>
          <p:cNvSpPr txBox="1">
            <a:spLocks/>
          </p:cNvSpPr>
          <p:nvPr/>
        </p:nvSpPr>
        <p:spPr>
          <a:xfrm>
            <a:off x="311150" y="1110343"/>
            <a:ext cx="8552932" cy="13809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2004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115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11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400" b="0" dirty="0"/>
              <a:t>The custom CCL will have a predefined record structure that holds the data displayed.</a:t>
            </a:r>
          </a:p>
          <a:p>
            <a:pPr fontAlgn="auto">
              <a:spcAft>
                <a:spcPts val="0"/>
              </a:spcAft>
            </a:pPr>
            <a:r>
              <a:rPr lang="en-US" sz="1400" b="0" dirty="0"/>
              <a:t>This is defined by the worklist framework and should not be reinitialized in custom column scripts.</a:t>
            </a:r>
          </a:p>
          <a:p>
            <a:pPr fontAlgn="auto">
              <a:spcAft>
                <a:spcPts val="0"/>
              </a:spcAft>
            </a:pPr>
            <a:r>
              <a:rPr lang="en-US" sz="1400" b="0" dirty="0"/>
              <a:t>When custom CCL is executed, the person list within the record structure is prepopulated to include all visits the user can view depending on the relationship with the patient.</a:t>
            </a:r>
          </a:p>
          <a:p>
            <a:pPr fontAlgn="auto">
              <a:spcAft>
                <a:spcPts val="0"/>
              </a:spcAft>
            </a:pPr>
            <a:r>
              <a:rPr lang="en-US" sz="1400" b="0" dirty="0"/>
              <a:t>PERSON_ID, ENCNTR_ID and PPR_CD are also provided in the person list.</a:t>
            </a:r>
          </a:p>
        </p:txBody>
      </p:sp>
    </p:spTree>
    <p:extLst>
      <p:ext uri="{BB962C8B-B14F-4D97-AF65-F5344CB8AC3E}">
        <p14:creationId xmlns:p14="http://schemas.microsoft.com/office/powerpoint/2010/main" val="655472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MPages – Important 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SzPct val="70000"/>
              <a:buFont typeface="Wingdings" pitchFamily="2" charset="2"/>
              <a:buChar char="Ø"/>
            </a:pPr>
            <a:r>
              <a:rPr lang="en-US" sz="1800" i="1" dirty="0"/>
              <a:t>MPages Direct Connect – Hub for all MPages questions/links, etc…</a:t>
            </a:r>
          </a:p>
          <a:p>
            <a:pPr lvl="1">
              <a:buSzPct val="70000"/>
              <a:buFont typeface="Wingdings" pitchFamily="2" charset="2"/>
              <a:buChar char="Ø"/>
            </a:pPr>
            <a:r>
              <a:rPr lang="en-US" sz="1200" i="1" dirty="0">
                <a:hlinkClick r:id="rId2"/>
              </a:rPr>
              <a:t>https://www.ucern.com/community/cerner/solution_forums/groups/mpages-solution-services</a:t>
            </a:r>
            <a:endParaRPr lang="en-US" sz="1200" i="1" dirty="0"/>
          </a:p>
          <a:p>
            <a:pPr lvl="0">
              <a:buSzPct val="70000"/>
              <a:buNone/>
            </a:pPr>
            <a:endParaRPr lang="en-US" sz="1400" i="1" dirty="0"/>
          </a:p>
          <a:p>
            <a:pPr>
              <a:buSzPct val="70000"/>
              <a:buFont typeface="Wingdings" pitchFamily="2" charset="2"/>
              <a:buChar char="Ø"/>
            </a:pPr>
            <a:r>
              <a:rPr lang="en-US" sz="1800" i="1" dirty="0"/>
              <a:t>Reference Pages</a:t>
            </a:r>
          </a:p>
          <a:p>
            <a:pPr lvl="1">
              <a:buSzPct val="70000"/>
              <a:buFont typeface="Wingdings" pitchFamily="2" charset="2"/>
              <a:buChar char="Ø"/>
            </a:pPr>
            <a:r>
              <a:rPr lang="en-US" sz="1200" i="1" dirty="0">
                <a:hlinkClick r:id="rId3"/>
              </a:rPr>
              <a:t>https://wiki.ucern.com/display/reference/MPages+Reference+Pages</a:t>
            </a:r>
            <a:endParaRPr lang="en-US" sz="1200" i="1" dirty="0"/>
          </a:p>
          <a:p>
            <a:pPr marL="320040" lvl="1" indent="-320040">
              <a:spcBef>
                <a:spcPts val="1000"/>
              </a:spcBef>
              <a:buSzPct val="70000"/>
              <a:buNone/>
            </a:pPr>
            <a:endParaRPr lang="en-US" sz="1400" i="1" dirty="0"/>
          </a:p>
          <a:p>
            <a:pPr>
              <a:buSzPct val="70000"/>
              <a:buFont typeface="Wingdings" pitchFamily="2" charset="2"/>
              <a:buChar char="Ø"/>
            </a:pPr>
            <a:r>
              <a:rPr lang="en-US" sz="1800" i="1" dirty="0"/>
              <a:t>All about MPages 5.0 Release</a:t>
            </a:r>
          </a:p>
          <a:p>
            <a:pPr lvl="1">
              <a:buSzPct val="70000"/>
              <a:buFont typeface="Wingdings" pitchFamily="2" charset="2"/>
              <a:buChar char="Ø"/>
            </a:pPr>
            <a:r>
              <a:rPr lang="en-US" sz="1200" dirty="0">
                <a:hlinkClick r:id="rId4"/>
              </a:rPr>
              <a:t>https://wiki.ucern.com/display/public/reference/All+About+MPages+5.0+Release</a:t>
            </a:r>
            <a:endParaRPr lang="en-US" sz="1200" dirty="0"/>
          </a:p>
          <a:p>
            <a:pPr lvl="1">
              <a:buSzPct val="70000"/>
              <a:buFont typeface="Wingdings" pitchFamily="2" charset="2"/>
              <a:buChar char="Ø"/>
            </a:pPr>
            <a:endParaRPr lang="en-US" sz="1200" i="1" dirty="0"/>
          </a:p>
          <a:p>
            <a:pPr>
              <a:buSzPct val="70000"/>
              <a:buFont typeface="Wingdings" pitchFamily="2" charset="2"/>
              <a:buChar char="Ø"/>
            </a:pPr>
            <a:r>
              <a:rPr lang="en-US" sz="1800" i="1" dirty="0"/>
              <a:t>Custom Worklist Columns reference page</a:t>
            </a:r>
          </a:p>
          <a:p>
            <a:pPr lvl="1">
              <a:buSzPct val="70000"/>
              <a:buFont typeface="Wingdings" pitchFamily="2" charset="2"/>
              <a:buChar char="Ø"/>
            </a:pPr>
            <a:r>
              <a:rPr lang="en-US" sz="1200" i="1" dirty="0">
                <a:hlinkClick r:id="rId5"/>
              </a:rPr>
              <a:t>https://wiki.ucern.com/display/public/reference/Configure+Custom+Columns+for+MPages+Worklists</a:t>
            </a:r>
            <a:r>
              <a:rPr lang="en-US" sz="1200" i="1" dirty="0"/>
              <a:t> </a:t>
            </a:r>
            <a:endParaRPr lang="en-US" sz="1400" i="1" dirty="0"/>
          </a:p>
          <a:p>
            <a:pPr lvl="1">
              <a:buSzPct val="70000"/>
              <a:buFont typeface="Wingdings" pitchFamily="2" charset="2"/>
              <a:buChar char="Ø"/>
            </a:pPr>
            <a:endParaRPr lang="en-US" sz="1200" i="1" dirty="0"/>
          </a:p>
          <a:p>
            <a:pPr lvl="1">
              <a:buSzPct val="70000"/>
              <a:buFont typeface="Wingdings" pitchFamily="2" charset="2"/>
              <a:buChar char="Ø"/>
            </a:pP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6912296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Topics</a:t>
            </a:r>
          </a:p>
        </p:txBody>
      </p:sp>
    </p:spTree>
    <p:extLst>
      <p:ext uri="{BB962C8B-B14F-4D97-AF65-F5344CB8AC3E}">
        <p14:creationId xmlns:p14="http://schemas.microsoft.com/office/powerpoint/2010/main" val="2032456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Topics - </a:t>
            </a:r>
            <a:r>
              <a:rPr lang="en-US" dirty="0" err="1"/>
              <a:t>Prefmaint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MPages view = Tab (</a:t>
            </a:r>
            <a:r>
              <a:rPr lang="en-US" dirty="0" err="1"/>
              <a:t>Powerchart</a:t>
            </a:r>
            <a:r>
              <a:rPr lang="en-US" dirty="0"/>
              <a:t>, </a:t>
            </a:r>
            <a:r>
              <a:rPr lang="en-US" dirty="0" err="1"/>
              <a:t>FirstNet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>
              <a:defRPr/>
            </a:pPr>
            <a:r>
              <a:rPr lang="en-US" dirty="0"/>
              <a:t>Tab uses Web Browser that is local to the server logged into</a:t>
            </a:r>
          </a:p>
          <a:p>
            <a:pPr>
              <a:defRPr/>
            </a:pPr>
            <a:r>
              <a:rPr lang="en-US" dirty="0"/>
              <a:t>Use Discern Explorer Help for instructions to create tab in </a:t>
            </a:r>
            <a:r>
              <a:rPr lang="en-US" dirty="0" err="1"/>
              <a:t>prefmaint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6124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Topics - HTML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 is a language for describing web pages</a:t>
            </a:r>
          </a:p>
          <a:p>
            <a:r>
              <a:rPr lang="fr-FR" dirty="0"/>
              <a:t>HTML documents </a:t>
            </a:r>
            <a:r>
              <a:rPr lang="fr-FR" dirty="0" err="1"/>
              <a:t>describe</a:t>
            </a:r>
            <a:r>
              <a:rPr lang="fr-FR" dirty="0"/>
              <a:t> web pages</a:t>
            </a:r>
            <a:r>
              <a:rPr lang="en-US" dirty="0"/>
              <a:t>    </a:t>
            </a:r>
          </a:p>
          <a:p>
            <a:r>
              <a:rPr lang="en-US" dirty="0"/>
              <a:t>MPage = </a:t>
            </a:r>
            <a:r>
              <a:rPr lang="fr-FR" dirty="0"/>
              <a:t>HTML document =</a:t>
            </a:r>
            <a:r>
              <a:rPr lang="en-US" dirty="0"/>
              <a:t> Web Page</a:t>
            </a:r>
          </a:p>
          <a:p>
            <a:r>
              <a:rPr lang="en-US" dirty="0"/>
              <a:t>MPages use HTML document as a ‘shell’ to be populated during run time</a:t>
            </a:r>
          </a:p>
          <a:p>
            <a:r>
              <a:rPr lang="en-US" dirty="0"/>
              <a:t>MPages use HTML to format output</a:t>
            </a:r>
          </a:p>
        </p:txBody>
      </p:sp>
    </p:spTree>
    <p:extLst>
      <p:ext uri="{BB962C8B-B14F-4D97-AF65-F5344CB8AC3E}">
        <p14:creationId xmlns:p14="http://schemas.microsoft.com/office/powerpoint/2010/main" val="458797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Topics - HTML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313267" y="1151467"/>
            <a:ext cx="8229600" cy="4910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115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11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&lt;!DOCTYPE html PUBLIC "-//W3C//DTD XHTML 1.0 Strict//EN" "http://www.w3.org/TR/xhtml1/DTD/xhtml1-strict.dtd"&gt;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&lt;?xml version="1.0" encoding="UTF-8" ?&gt;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&lt;html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xmlns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="http://www.w3.org/1999/xhtml"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lang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="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en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xml:lang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="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en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"&gt;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&lt;head&gt;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   &lt;meta http-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equiv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="Content-Type" content="XMLCCLREQUEST,APPLINK,MPAGES_EVENT" name="discern"/&gt;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&lt;/head&gt;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&lt;body&gt;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  &lt;div class="wrap"&gt;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     &lt;h1 class="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ps-hd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"&gt;&lt;span&gt;Sample MPage&lt;/span&gt;&lt;/h1&gt;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     &lt;div class="section-group" id="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sectionOne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"&gt;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        &lt;div id='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patientInfoTable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'&gt;&lt;/div&gt;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     &lt;/div&gt;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  &lt;/div&gt;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&lt;/body&gt;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&lt;/html&gt;</a:t>
            </a:r>
          </a:p>
          <a:p>
            <a:pPr>
              <a:buFontTx/>
              <a:buNone/>
            </a:pPr>
            <a:endParaRPr lang="en-US" sz="7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612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Topics – HTML Help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Tutorials</a:t>
            </a:r>
          </a:p>
          <a:p>
            <a:r>
              <a:rPr lang="en-US" dirty="0"/>
              <a:t>In-house Web developers</a:t>
            </a:r>
          </a:p>
          <a:p>
            <a:pPr lvl="1"/>
            <a:r>
              <a:rPr lang="en-US" dirty="0"/>
              <a:t>Standards</a:t>
            </a:r>
          </a:p>
          <a:p>
            <a:pPr lvl="1"/>
            <a:r>
              <a:rPr lang="en-US" dirty="0" err="1"/>
              <a:t>Reusables</a:t>
            </a:r>
            <a:endParaRPr lang="en-US" dirty="0"/>
          </a:p>
          <a:p>
            <a:pPr lvl="1"/>
            <a:r>
              <a:rPr lang="en-US" dirty="0"/>
              <a:t>Policies and Procedures</a:t>
            </a:r>
          </a:p>
          <a:p>
            <a:r>
              <a:rPr lang="en-US" dirty="0"/>
              <a:t>Community – </a:t>
            </a:r>
            <a:r>
              <a:rPr lang="en-US" dirty="0" err="1"/>
              <a:t>uDevelop</a:t>
            </a:r>
            <a:r>
              <a:rPr lang="en-US" dirty="0"/>
              <a:t>, </a:t>
            </a:r>
            <a:r>
              <a:rPr lang="en-US" dirty="0" err="1"/>
              <a:t>uCern</a:t>
            </a:r>
            <a:endParaRPr lang="en-US" dirty="0"/>
          </a:p>
          <a:p>
            <a:r>
              <a:rPr lang="en-US" dirty="0"/>
              <a:t>Internet Search</a:t>
            </a:r>
          </a:p>
          <a:p>
            <a:r>
              <a:rPr lang="en-US" dirty="0"/>
              <a:t>HTML Editor</a:t>
            </a:r>
          </a:p>
        </p:txBody>
      </p:sp>
    </p:spTree>
    <p:extLst>
      <p:ext uri="{BB962C8B-B14F-4D97-AF65-F5344CB8AC3E}">
        <p14:creationId xmlns:p14="http://schemas.microsoft.com/office/powerpoint/2010/main" val="1060612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Topics - </a:t>
            </a:r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is a scripting language designed to add interactivity to HTML pages </a:t>
            </a:r>
          </a:p>
          <a:p>
            <a:r>
              <a:rPr lang="en-US" dirty="0"/>
              <a:t>Popups, links, graphs, menus, etc.</a:t>
            </a:r>
          </a:p>
          <a:p>
            <a:r>
              <a:rPr lang="en-US" dirty="0"/>
              <a:t>JavaScript is embedded into HTML pages</a:t>
            </a:r>
          </a:p>
          <a:p>
            <a:r>
              <a:rPr lang="en-US" dirty="0"/>
              <a:t>MPages use </a:t>
            </a:r>
            <a:r>
              <a:rPr lang="en-US" dirty="0" err="1"/>
              <a:t>javascript</a:t>
            </a:r>
            <a:r>
              <a:rPr lang="en-US" dirty="0"/>
              <a:t> to retrieve data, format data and add interactivity.  JS does much of the  work.</a:t>
            </a:r>
          </a:p>
          <a:p>
            <a:r>
              <a:rPr lang="en-US" dirty="0">
                <a:hlinkClick r:id="rId2"/>
              </a:rPr>
              <a:t>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612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MPages (formerly known as Discern Desktop) – Solution at a Glance: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MPages</a:t>
            </a:r>
            <a:r>
              <a:rPr lang="en-US" dirty="0">
                <a:latin typeface="Franklin Gothic Book" pitchFamily="34" charset="0"/>
              </a:rPr>
              <a:t> </a:t>
            </a:r>
            <a:r>
              <a:rPr lang="en-US" i="1" dirty="0"/>
              <a:t>allows </a:t>
            </a:r>
            <a:r>
              <a:rPr lang="en-US" dirty="0"/>
              <a:t>you to create</a:t>
            </a:r>
          </a:p>
          <a:p>
            <a:pPr>
              <a:buNone/>
            </a:pPr>
            <a:r>
              <a:rPr lang="en-US" dirty="0"/>
              <a:t>unique views of real-time clinical data</a:t>
            </a:r>
          </a:p>
          <a:p>
            <a:pPr>
              <a:buNone/>
            </a:pPr>
            <a:r>
              <a:rPr lang="en-US" dirty="0"/>
              <a:t>within your integrated electronic medical</a:t>
            </a:r>
          </a:p>
          <a:p>
            <a:pPr>
              <a:buNone/>
            </a:pPr>
            <a:r>
              <a:rPr lang="en-US" dirty="0"/>
              <a:t>record (EMR).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1837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Topics – </a:t>
            </a:r>
            <a:r>
              <a:rPr lang="en-US" dirty="0" err="1"/>
              <a:t>Javascript</a:t>
            </a:r>
            <a:r>
              <a:rPr lang="en-US" dirty="0"/>
              <a:t> Help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Tutorials</a:t>
            </a:r>
          </a:p>
          <a:p>
            <a:r>
              <a:rPr lang="en-US" dirty="0"/>
              <a:t>In-house Web developers</a:t>
            </a:r>
          </a:p>
          <a:p>
            <a:pPr lvl="1"/>
            <a:r>
              <a:rPr lang="en-US" dirty="0"/>
              <a:t>Standards</a:t>
            </a:r>
          </a:p>
          <a:p>
            <a:pPr lvl="1"/>
            <a:r>
              <a:rPr lang="en-US" dirty="0" err="1"/>
              <a:t>Reusables</a:t>
            </a:r>
            <a:endParaRPr lang="en-US" dirty="0"/>
          </a:p>
          <a:p>
            <a:pPr lvl="1"/>
            <a:r>
              <a:rPr lang="en-US" dirty="0"/>
              <a:t>Policies and Procedures</a:t>
            </a:r>
          </a:p>
          <a:p>
            <a:r>
              <a:rPr lang="en-US" dirty="0"/>
              <a:t>Community – </a:t>
            </a:r>
            <a:r>
              <a:rPr lang="en-US" dirty="0" err="1"/>
              <a:t>uDevelop</a:t>
            </a:r>
            <a:r>
              <a:rPr lang="en-US" dirty="0"/>
              <a:t>, </a:t>
            </a:r>
            <a:r>
              <a:rPr lang="en-US" dirty="0" err="1"/>
              <a:t>uCern</a:t>
            </a:r>
            <a:endParaRPr lang="en-US" dirty="0"/>
          </a:p>
          <a:p>
            <a:r>
              <a:rPr lang="en-US" dirty="0"/>
              <a:t>Internet Search</a:t>
            </a:r>
          </a:p>
          <a:p>
            <a:r>
              <a:rPr lang="en-US" dirty="0"/>
              <a:t>HTML Editor</a:t>
            </a:r>
          </a:p>
        </p:txBody>
      </p:sp>
    </p:spTree>
    <p:extLst>
      <p:ext uri="{BB962C8B-B14F-4D97-AF65-F5344CB8AC3E}">
        <p14:creationId xmlns:p14="http://schemas.microsoft.com/office/powerpoint/2010/main" val="36147075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Topics - XML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EXtensible</a:t>
            </a:r>
            <a:r>
              <a:rPr lang="en-US" dirty="0"/>
              <a:t> Markup Language </a:t>
            </a:r>
          </a:p>
          <a:p>
            <a:r>
              <a:rPr lang="en-US" dirty="0"/>
              <a:t>XML was designed to carry data, not to display data </a:t>
            </a:r>
          </a:p>
          <a:p>
            <a:r>
              <a:rPr lang="en-US" dirty="0"/>
              <a:t>XML tags are not predefined. You must define your own tags</a:t>
            </a:r>
          </a:p>
          <a:p>
            <a:r>
              <a:rPr lang="en-US" dirty="0"/>
              <a:t>MPages uses XML to carry data from CCL to the </a:t>
            </a:r>
            <a:r>
              <a:rPr lang="en-US" dirty="0" err="1"/>
              <a:t>javascript</a:t>
            </a:r>
            <a:endParaRPr lang="en-US" dirty="0"/>
          </a:p>
          <a:p>
            <a:r>
              <a:rPr lang="en-US" dirty="0" err="1"/>
              <a:t>Javascript</a:t>
            </a:r>
            <a:r>
              <a:rPr lang="en-US" dirty="0"/>
              <a:t> knows how to handle XML  </a:t>
            </a:r>
          </a:p>
        </p:txBody>
      </p:sp>
    </p:spTree>
    <p:extLst>
      <p:ext uri="{BB962C8B-B14F-4D97-AF65-F5344CB8AC3E}">
        <p14:creationId xmlns:p14="http://schemas.microsoft.com/office/powerpoint/2010/main" val="10606124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Topics - XML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21734" y="1041401"/>
            <a:ext cx="79502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115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11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1100" dirty="0"/>
              <a:t>   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/*  Begin the xml string  */</a:t>
            </a:r>
          </a:p>
          <a:p>
            <a:pPr>
              <a:spcBef>
                <a:spcPts val="600"/>
              </a:spcBef>
              <a:buFontTx/>
              <a:buNone/>
            </a:pPr>
            <a:endParaRPr lang="en-US" sz="110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set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sXML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-&gt;data = "&lt;?xml version='1.0' encoding='iso-8859-1' standalone='no' ?&gt;&lt;RPT_DATA&gt;"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select into "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nl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:"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from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  person p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plan p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  where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p.person_id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 = $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personId</a:t>
            </a:r>
            <a:endParaRPr lang="en-US" sz="110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head report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sXML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-&gt;data =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concat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sXML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-&gt;data, "&lt;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patientInfo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&gt;")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sXML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-&gt;data =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concat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sXML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-&gt;data, "&lt;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patientInfo_label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&gt;Patient Name:&lt;/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patientInfo_label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&gt;")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sXML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-&gt;data =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concat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sXML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-&gt;data, "&lt;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patientInfo_result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&gt;",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p.name_full_formatted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, "&lt;/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patientInfo_result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&gt;")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sXML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-&gt;data =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concat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sXML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-&gt;data, "&lt;/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patientInfo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&gt;")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nocounter</a:t>
            </a:r>
            <a:endParaRPr lang="en-US" sz="110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/*  End the xml string  */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set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sXML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-&gt;data =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concat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sXML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-&gt;data, "&lt;/RPT_DATA&gt;")</a:t>
            </a:r>
          </a:p>
          <a:p>
            <a:pPr>
              <a:buFontTx/>
              <a:buNone/>
            </a:pPr>
            <a:endParaRPr lang="en-US" sz="1100" dirty="0"/>
          </a:p>
          <a:p>
            <a:pPr>
              <a:buFontTx/>
              <a:buNone/>
            </a:pPr>
            <a:endParaRPr lang="en-US" sz="1100" dirty="0"/>
          </a:p>
          <a:p>
            <a:pPr>
              <a:buFontTx/>
              <a:buNone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606124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Topics - JSON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JSON</a:t>
            </a:r>
            <a:r>
              <a:rPr lang="en-US" dirty="0"/>
              <a:t> (JavaScript Object Notation) is a lightweight data-interchange format.</a:t>
            </a:r>
          </a:p>
          <a:p>
            <a:r>
              <a:rPr lang="en-US" dirty="0"/>
              <a:t>More compact than using XML, most standard MPages after 2.0 use JSON</a:t>
            </a:r>
          </a:p>
          <a:p>
            <a:r>
              <a:rPr lang="en-US" dirty="0"/>
              <a:t>Same strict enforcement as XML for structure of JSON records</a:t>
            </a:r>
          </a:p>
          <a:p>
            <a:r>
              <a:rPr lang="en-US" dirty="0"/>
              <a:t>CCL helper functions to assist with formatting</a:t>
            </a:r>
          </a:p>
          <a:p>
            <a:r>
              <a:rPr lang="en-US" dirty="0">
                <a:hlinkClick r:id="rId2"/>
              </a:rPr>
              <a:t>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6124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Topics - JSON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30200" y="1058333"/>
            <a:ext cx="8229600" cy="5592763"/>
          </a:xfrm>
        </p:spPr>
        <p:txBody>
          <a:bodyPr/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{ "allergies": [</a:t>
            </a:r>
          </a:p>
          <a:p>
            <a:pPr marL="0" indent="0">
              <a:buNone/>
            </a:pPr>
            <a:r>
              <a:rPr lang="en-US" sz="1600" dirty="0"/>
              <a:t>   {"allergy": {"</a:t>
            </a:r>
            <a:r>
              <a:rPr lang="en-US" sz="1600" dirty="0" err="1"/>
              <a:t>allergy_name</a:t>
            </a:r>
            <a:r>
              <a:rPr lang="en-US" sz="1600" dirty="0"/>
              <a:t>": "Adhesive bandage", "</a:t>
            </a:r>
            <a:r>
              <a:rPr lang="en-US" sz="1600" dirty="0" err="1"/>
              <a:t>allergy_reaction</a:t>
            </a:r>
            <a:r>
              <a:rPr lang="en-US" sz="1600" dirty="0"/>
              <a:t>": "None Documented"}},</a:t>
            </a:r>
          </a:p>
          <a:p>
            <a:pPr marL="0" indent="0">
              <a:buNone/>
            </a:pPr>
            <a:r>
              <a:rPr lang="en-US" sz="1600" dirty="0"/>
              <a:t>   {"allergy": {"</a:t>
            </a:r>
            <a:r>
              <a:rPr lang="en-US" sz="1600" dirty="0" err="1"/>
              <a:t>allergy_name</a:t>
            </a:r>
            <a:r>
              <a:rPr lang="en-US" sz="1600" dirty="0"/>
              <a:t>": "Ambien", "</a:t>
            </a:r>
            <a:r>
              <a:rPr lang="en-US" sz="1600" dirty="0" err="1"/>
              <a:t>allergy_reaction</a:t>
            </a:r>
            <a:r>
              <a:rPr lang="en-US" sz="1600" dirty="0"/>
              <a:t>": "Coma (3)"}},</a:t>
            </a:r>
          </a:p>
          <a:p>
            <a:pPr marL="0" indent="0">
              <a:buNone/>
            </a:pPr>
            <a:r>
              <a:rPr lang="en-US" sz="1600" dirty="0"/>
              <a:t>   {"allergy": {"</a:t>
            </a:r>
            <a:r>
              <a:rPr lang="en-US" sz="1600" dirty="0" err="1"/>
              <a:t>allergy_name</a:t>
            </a:r>
            <a:r>
              <a:rPr lang="en-US" sz="1600" dirty="0"/>
              <a:t>": "Tylenol", "</a:t>
            </a:r>
            <a:r>
              <a:rPr lang="en-US" sz="1600" dirty="0" err="1"/>
              <a:t>allergy_reaction</a:t>
            </a:r>
            <a:r>
              <a:rPr lang="en-US" sz="1600" dirty="0"/>
              <a:t>": "None Documented"}},</a:t>
            </a:r>
          </a:p>
          <a:p>
            <a:pPr marL="0" indent="0">
              <a:buNone/>
            </a:pPr>
            <a:r>
              <a:rPr lang="en-US" sz="1600" dirty="0"/>
              <a:t>   {"allergy": {"</a:t>
            </a:r>
            <a:r>
              <a:rPr lang="en-US" sz="1600" dirty="0" err="1"/>
              <a:t>allergy_name</a:t>
            </a:r>
            <a:r>
              <a:rPr lang="en-US" sz="1600" dirty="0"/>
              <a:t>": "aspirin", "</a:t>
            </a:r>
            <a:r>
              <a:rPr lang="en-US" sz="1600" dirty="0" err="1"/>
              <a:t>allergy_reaction</a:t>
            </a:r>
            <a:r>
              <a:rPr lang="en-US" sz="1600" dirty="0"/>
              <a:t>": "Nausea"}},</a:t>
            </a:r>
          </a:p>
          <a:p>
            <a:pPr marL="0" indent="0">
              <a:buNone/>
            </a:pPr>
            <a:r>
              <a:rPr lang="en-US" sz="1600" dirty="0"/>
              <a:t>   {"allergy": {"</a:t>
            </a:r>
            <a:r>
              <a:rPr lang="en-US" sz="1600" dirty="0" err="1"/>
              <a:t>allergy_name</a:t>
            </a:r>
            <a:r>
              <a:rPr lang="en-US" sz="1600" dirty="0"/>
              <a:t>": "</a:t>
            </a:r>
            <a:r>
              <a:rPr lang="en-US" sz="1600" dirty="0" err="1"/>
              <a:t>penicillins</a:t>
            </a:r>
            <a:r>
              <a:rPr lang="en-US" sz="1600" dirty="0"/>
              <a:t>", "</a:t>
            </a:r>
            <a:r>
              <a:rPr lang="en-US" sz="1600" dirty="0" err="1"/>
              <a:t>allergy_reaction</a:t>
            </a:r>
            <a:r>
              <a:rPr lang="en-US" sz="1600" dirty="0"/>
              <a:t>": "Hives, </a:t>
            </a:r>
            <a:r>
              <a:rPr lang="en-US" sz="1600" dirty="0" err="1"/>
              <a:t>flourescent</a:t>
            </a:r>
            <a:r>
              <a:rPr lang="en-US" sz="1600" dirty="0"/>
              <a:t> green rash"}}</a:t>
            </a:r>
          </a:p>
          <a:p>
            <a:pPr marL="0" indent="0">
              <a:buNone/>
            </a:pPr>
            <a:r>
              <a:rPr lang="en-US" sz="1600" dirty="0"/>
              <a:t>]}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6124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Topics - CSS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Cascading Style Sheet</a:t>
            </a:r>
          </a:p>
          <a:p>
            <a:r>
              <a:rPr lang="en-US" dirty="0"/>
              <a:t>Styles define how to display HTML elements</a:t>
            </a:r>
          </a:p>
          <a:p>
            <a:r>
              <a:rPr lang="en-US" dirty="0"/>
              <a:t>CSS is embedded into HTML pages</a:t>
            </a:r>
          </a:p>
          <a:p>
            <a:r>
              <a:rPr lang="en-US" dirty="0"/>
              <a:t>MPages uses </a:t>
            </a:r>
            <a:r>
              <a:rPr lang="en-US" dirty="0" err="1"/>
              <a:t>stylesheets</a:t>
            </a:r>
            <a:r>
              <a:rPr lang="en-US" dirty="0"/>
              <a:t> to drive the display of output</a:t>
            </a:r>
          </a:p>
          <a:p>
            <a:r>
              <a:rPr lang="en-US" dirty="0">
                <a:hlinkClick r:id="rId2"/>
              </a:rPr>
              <a:t>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6124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Topics - CSS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106" y="1570604"/>
            <a:ext cx="2884299" cy="1473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203" y="4289031"/>
            <a:ext cx="499411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391090" y="1108939"/>
            <a:ext cx="3598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latin typeface="+mn-lt"/>
              </a:rPr>
              <a:t>HTML without </a:t>
            </a:r>
            <a:r>
              <a:rPr lang="en-US" sz="2400" b="0" dirty="0" err="1">
                <a:latin typeface="+mn-lt"/>
              </a:rPr>
              <a:t>Stylesheet</a:t>
            </a:r>
            <a:endParaRPr lang="en-US" sz="2400" b="0" dirty="0">
              <a:latin typeface="+mn-lt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3843125" y="3044002"/>
            <a:ext cx="694266" cy="12450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391091" y="5574906"/>
            <a:ext cx="3598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err="1">
                <a:latin typeface="+mn-lt"/>
              </a:rPr>
              <a:t>Stylesheet</a:t>
            </a:r>
            <a:r>
              <a:rPr lang="en-US" sz="2400" b="0" dirty="0">
                <a:latin typeface="+mn-lt"/>
              </a:rPr>
              <a:t> is applied</a:t>
            </a:r>
          </a:p>
        </p:txBody>
      </p:sp>
    </p:spTree>
    <p:extLst>
      <p:ext uri="{BB962C8B-B14F-4D97-AF65-F5344CB8AC3E}">
        <p14:creationId xmlns:p14="http://schemas.microsoft.com/office/powerpoint/2010/main" val="106061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Topics - CCL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Query for data</a:t>
            </a:r>
          </a:p>
          <a:p>
            <a:r>
              <a:rPr lang="en-US" dirty="0"/>
              <a:t>Wraps the data in XML</a:t>
            </a:r>
          </a:p>
          <a:p>
            <a:r>
              <a:rPr lang="en-US" dirty="0"/>
              <a:t>Passes data to </a:t>
            </a:r>
            <a:r>
              <a:rPr lang="en-US" dirty="0" err="1"/>
              <a:t>javascript</a:t>
            </a:r>
            <a:r>
              <a:rPr lang="en-US" dirty="0"/>
              <a:t> so JS can format data into HTML for output</a:t>
            </a:r>
          </a:p>
          <a:p>
            <a:r>
              <a:rPr lang="en-US" dirty="0">
                <a:hlinkClick r:id="rId2"/>
              </a:rPr>
              <a:t>Discern Explorer 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6124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Topics - CCL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21734" y="1041401"/>
            <a:ext cx="79502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115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11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1100" dirty="0"/>
              <a:t>   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/*  Begin the xml string  */</a:t>
            </a:r>
          </a:p>
          <a:p>
            <a:pPr>
              <a:spcBef>
                <a:spcPts val="600"/>
              </a:spcBef>
              <a:buFontTx/>
              <a:buNone/>
            </a:pPr>
            <a:endParaRPr lang="en-US" sz="110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set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sXML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-&gt;data = "&lt;?xml version='1.0' encoding='iso-8859-1' standalone='no' ?&gt;&lt;RPT_DATA&gt;"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select into "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nl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:"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from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  person p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plan p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  where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p.person_id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 = $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personId</a:t>
            </a:r>
            <a:endParaRPr lang="en-US" sz="110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head report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sXML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-&gt;data =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concat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sXML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-&gt;data, "&lt;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patientInfo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&gt;")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sXML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-&gt;data =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concat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sXML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-&gt;data, "&lt;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patientInfo_label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&gt;Patient Name:&lt;/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patientInfo_label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&gt;")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sXML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-&gt;data =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concat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sXML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-&gt;data, "&lt;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patientInfo_result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&gt;",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p.name_full_formatted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, "&lt;/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patientInfo_result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&gt;")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sXML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-&gt;data =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concat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sXML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-&gt;data, "&lt;/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patientInfo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&gt;")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nocounter</a:t>
            </a:r>
            <a:endParaRPr lang="en-US" sz="110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/*  End the xml string  */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set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sXML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-&gt;data =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concat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sXML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-&gt;data, "&lt;/RPT_DATA&gt;")</a:t>
            </a:r>
          </a:p>
          <a:p>
            <a:pPr>
              <a:buFontTx/>
              <a:buNone/>
            </a:pPr>
            <a:endParaRPr lang="en-US" sz="1100" dirty="0"/>
          </a:p>
          <a:p>
            <a:pPr>
              <a:buFontTx/>
              <a:buNone/>
            </a:pPr>
            <a:endParaRPr lang="en-US" sz="1100" dirty="0"/>
          </a:p>
          <a:p>
            <a:pPr>
              <a:buFontTx/>
              <a:buNone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923152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Topics – Canned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MPages provides a number of canned </a:t>
            </a:r>
            <a:r>
              <a:rPr lang="en-US" b="1" dirty="0" err="1"/>
              <a:t>javascript</a:t>
            </a:r>
            <a:r>
              <a:rPr lang="en-US" dirty="0"/>
              <a:t> functions</a:t>
            </a:r>
          </a:p>
          <a:p>
            <a:r>
              <a:rPr lang="en-US" dirty="0"/>
              <a:t>Easily add complex features to MPage</a:t>
            </a:r>
          </a:p>
          <a:p>
            <a:r>
              <a:rPr lang="en-US" dirty="0"/>
              <a:t>For this class we will explore:</a:t>
            </a:r>
          </a:p>
          <a:p>
            <a:pPr lvl="1"/>
            <a:r>
              <a:rPr lang="en-US" sz="2300" dirty="0"/>
              <a:t>APPLINK</a:t>
            </a:r>
          </a:p>
          <a:p>
            <a:pPr lvl="1"/>
            <a:r>
              <a:rPr lang="en-US" sz="2300" dirty="0"/>
              <a:t>CCLLINK</a:t>
            </a:r>
          </a:p>
          <a:p>
            <a:pPr lvl="1"/>
            <a:r>
              <a:rPr lang="en-US" sz="2300" dirty="0"/>
              <a:t>MPAGES_EVENT</a:t>
            </a:r>
          </a:p>
          <a:p>
            <a:pPr lvl="1"/>
            <a:r>
              <a:rPr lang="en-US" sz="2300" dirty="0" err="1"/>
              <a:t>XMLCclRequest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1060612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– </a:t>
            </a:r>
            <a:r>
              <a:rPr lang="en-US" dirty="0" err="1"/>
              <a:t>Genview</a:t>
            </a:r>
            <a:r>
              <a:rPr lang="en-US" dirty="0"/>
              <a:t> versus MPages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280160"/>
            <a:ext cx="7886700" cy="96501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Sounds like a </a:t>
            </a:r>
            <a:r>
              <a:rPr lang="en-US" dirty="0" err="1"/>
              <a:t>Genview</a:t>
            </a:r>
            <a:r>
              <a:rPr lang="en-US" dirty="0"/>
              <a:t>, but what’s the difference?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384" y="2329543"/>
            <a:ext cx="4939887" cy="3951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921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Topics - APPLINK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/>
              <a:t>APPLINK is the routine used to open an application or a patient’s chart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Most commonly used to open another Power Chart tab from an MPage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hlinkClick r:id="rId2"/>
              </a:rPr>
              <a:t>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6124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Topics - CCLLINK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/>
              <a:t>CCLLINK is the routine used to build a link to another Discern Explorer (CCL) program within an HTML document.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MPages uses CCLLINK to: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Link to another MPage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Run a CCL program to display output to Discern Report Viewer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hlinkClick r:id="rId2"/>
              </a:rPr>
              <a:t>Example</a:t>
            </a:r>
            <a:endParaRPr lang="en-US" dirty="0"/>
          </a:p>
          <a:p>
            <a:pPr lvl="1">
              <a:buFont typeface="Wingdings" pitchFamily="2" charset="2"/>
              <a:buChar char="§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6124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Topics – MPAGES_EVENT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-457200">
              <a:buSzPct val="90000"/>
            </a:pPr>
            <a:r>
              <a:rPr lang="en-US" sz="2800" dirty="0"/>
              <a:t>The MPages views are interactive, but can we perform actions in the view, i.e. enter results, modify orders, add allergies, </a:t>
            </a:r>
            <a:r>
              <a:rPr lang="en-US" sz="2800" dirty="0" err="1"/>
              <a:t>etc</a:t>
            </a:r>
            <a:r>
              <a:rPr lang="en-US" sz="2800" dirty="0"/>
              <a:t>?</a:t>
            </a:r>
          </a:p>
          <a:p>
            <a:pPr marL="457200" lvl="1" indent="-457200">
              <a:spcBef>
                <a:spcPts val="1200"/>
              </a:spcBef>
              <a:buSzPct val="90000"/>
            </a:pPr>
            <a:r>
              <a:rPr lang="en-US" sz="2800" dirty="0"/>
              <a:t>MPAGES_EVENT is the routine used to evoke special conversation events from within a web page</a:t>
            </a:r>
          </a:p>
          <a:p>
            <a:pPr marL="457200" lvl="1" indent="-457200">
              <a:spcBef>
                <a:spcPts val="1200"/>
              </a:spcBef>
              <a:buSzPct val="90000"/>
            </a:pPr>
            <a:r>
              <a:rPr lang="en-US" sz="2800" dirty="0">
                <a:hlinkClick r:id="rId2"/>
              </a:rPr>
              <a:t>Example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6124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Topics – MPAGES_EVENT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PowerForm</a:t>
            </a:r>
            <a:r>
              <a:rPr lang="en-US" dirty="0"/>
              <a:t> – will launch the </a:t>
            </a:r>
            <a:r>
              <a:rPr lang="en-US" dirty="0" err="1"/>
              <a:t>PowerForm</a:t>
            </a:r>
            <a:r>
              <a:rPr lang="en-US" dirty="0"/>
              <a:t> component</a:t>
            </a:r>
          </a:p>
          <a:p>
            <a:pPr lvl="1"/>
            <a:r>
              <a:rPr lang="en-US" dirty="0"/>
              <a:t>Invoke Ad Hoc Charting Window</a:t>
            </a:r>
          </a:p>
          <a:p>
            <a:pPr lvl="1"/>
            <a:r>
              <a:rPr lang="en-US" dirty="0"/>
              <a:t>Invoke an existing </a:t>
            </a:r>
            <a:r>
              <a:rPr lang="en-US" dirty="0" err="1"/>
              <a:t>PowerForm</a:t>
            </a:r>
            <a:r>
              <a:rPr lang="en-US" dirty="0"/>
              <a:t> in either read-only or modify mode</a:t>
            </a:r>
          </a:p>
          <a:p>
            <a:pPr lvl="1"/>
            <a:r>
              <a:rPr lang="en-US" dirty="0"/>
              <a:t>Invoke a new, specified </a:t>
            </a:r>
            <a:r>
              <a:rPr lang="en-US" dirty="0" err="1"/>
              <a:t>PowerForm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6124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Topics – MPAGES_EVENT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Allergy – will launch the Allergy component</a:t>
            </a:r>
          </a:p>
          <a:p>
            <a:pPr lvl="1"/>
            <a:r>
              <a:rPr lang="en-US" dirty="0"/>
              <a:t>Invoke the Allergy Profile Window</a:t>
            </a:r>
          </a:p>
          <a:p>
            <a:pPr lvl="1"/>
            <a:r>
              <a:rPr lang="en-US" dirty="0"/>
              <a:t>Pull up an existing allergy in modify mode</a:t>
            </a:r>
          </a:p>
          <a:p>
            <a:pPr lvl="1"/>
            <a:r>
              <a:rPr lang="en-US" dirty="0"/>
              <a:t>Invoke the Allergy Add Window with a specified coded or </a:t>
            </a:r>
            <a:r>
              <a:rPr lang="en-US" dirty="0" err="1"/>
              <a:t>freetext</a:t>
            </a:r>
            <a:r>
              <a:rPr lang="en-US" dirty="0"/>
              <a:t> allergy</a:t>
            </a:r>
          </a:p>
        </p:txBody>
      </p:sp>
    </p:spTree>
    <p:extLst>
      <p:ext uri="{BB962C8B-B14F-4D97-AF65-F5344CB8AC3E}">
        <p14:creationId xmlns:p14="http://schemas.microsoft.com/office/powerpoint/2010/main" val="10606124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Topics – MPAGES_EVENT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Orders – will launch the Modal Order Entry Window (MOEW)</a:t>
            </a:r>
          </a:p>
          <a:p>
            <a:pPr lvl="1"/>
            <a:r>
              <a:rPr lang="en-US" dirty="0"/>
              <a:t>Specify the </a:t>
            </a:r>
            <a:r>
              <a:rPr lang="en-US" dirty="0" err="1"/>
              <a:t>synonym_id</a:t>
            </a:r>
            <a:r>
              <a:rPr lang="en-US" dirty="0"/>
              <a:t> of the order to be placed</a:t>
            </a:r>
          </a:p>
          <a:p>
            <a:pPr lvl="1"/>
            <a:r>
              <a:rPr lang="en-US" dirty="0"/>
              <a:t>Specify an optional order sentence to be used</a:t>
            </a:r>
          </a:p>
          <a:p>
            <a:pPr lvl="1"/>
            <a:r>
              <a:rPr lang="en-US" dirty="0"/>
              <a:t>Specify a </a:t>
            </a:r>
            <a:r>
              <a:rPr lang="en-US" dirty="0" err="1"/>
              <a:t>nomenclature_id</a:t>
            </a:r>
            <a:r>
              <a:rPr lang="en-US" dirty="0"/>
              <a:t> for a diagnosis to be associated with the order. </a:t>
            </a:r>
          </a:p>
        </p:txBody>
      </p:sp>
    </p:spTree>
    <p:extLst>
      <p:ext uri="{BB962C8B-B14F-4D97-AF65-F5344CB8AC3E}">
        <p14:creationId xmlns:p14="http://schemas.microsoft.com/office/powerpoint/2010/main" val="10606124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Topics - </a:t>
            </a:r>
            <a:r>
              <a:rPr lang="en-US" dirty="0" err="1"/>
              <a:t>XMLCclRequest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err="1"/>
              <a:t>XMLCclRequest</a:t>
            </a:r>
            <a:r>
              <a:rPr lang="en-US" dirty="0"/>
              <a:t> is a JavaScript class that works similar to the </a:t>
            </a:r>
            <a:r>
              <a:rPr lang="en-US" dirty="0" err="1"/>
              <a:t>XmlHttpRequest</a:t>
            </a:r>
            <a:r>
              <a:rPr lang="en-US" dirty="0"/>
              <a:t> used by AJAX.  It allows sections of a web page to be reloaded with CCL program content without having to refresh the entire page. 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AJAX – Asynchronous </a:t>
            </a:r>
            <a:r>
              <a:rPr lang="en-US" dirty="0" err="1"/>
              <a:t>JAvascript</a:t>
            </a:r>
            <a:r>
              <a:rPr lang="en-US" dirty="0"/>
              <a:t> with XML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hlinkClick r:id="rId2"/>
              </a:rPr>
              <a:t>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6124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Topics - JQuery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we need to write much </a:t>
            </a:r>
            <a:r>
              <a:rPr lang="en-US" dirty="0" err="1"/>
              <a:t>javascript</a:t>
            </a:r>
            <a:r>
              <a:rPr lang="en-US" dirty="0"/>
              <a:t> to make our MPages interactive?</a:t>
            </a:r>
          </a:p>
          <a:p>
            <a:r>
              <a:rPr lang="en-US" b="1" i="1" dirty="0"/>
              <a:t>jQuery</a:t>
            </a:r>
            <a:r>
              <a:rPr lang="en-US" dirty="0"/>
              <a:t> is a lightweight JavaScript library that emphasizes interaction between JavaScript and HTML</a:t>
            </a:r>
          </a:p>
          <a:p>
            <a:r>
              <a:rPr lang="en-US" dirty="0"/>
              <a:t>Jquery.js – Freely available</a:t>
            </a:r>
          </a:p>
          <a:p>
            <a:r>
              <a:rPr lang="en-US" dirty="0"/>
              <a:t>“Black Box”</a:t>
            </a:r>
          </a:p>
          <a:p>
            <a:r>
              <a:rPr lang="en-US" dirty="0"/>
              <a:t>Write small amount of code to utilize jquery.js</a:t>
            </a:r>
          </a:p>
          <a:p>
            <a:r>
              <a:rPr lang="en-US" dirty="0">
                <a:hlinkClick r:id="rId2"/>
              </a:rPr>
              <a:t>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6124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MPage Web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MPages 2.0 introduced the new MPage Web Service.  </a:t>
            </a:r>
          </a:p>
          <a:p>
            <a:r>
              <a:rPr lang="en-US" dirty="0"/>
              <a:t>Provides a mechanism for interfacing with Discern MPages.  The service provides a URL-based API that allows any user with a browser and Millennium credentials to access their MPages.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6124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MPage </a:t>
            </a:r>
            <a:r>
              <a:rPr lang="en-US" dirty="0" err="1"/>
              <a:t>Webservice</a:t>
            </a:r>
            <a:r>
              <a:rPr lang="en-US" dirty="0"/>
              <a:t>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280160"/>
            <a:ext cx="7886700" cy="2766907"/>
          </a:xfrm>
        </p:spPr>
        <p:txBody>
          <a:bodyPr/>
          <a:lstStyle/>
          <a:p>
            <a:pPr fontAlgn="ctr"/>
            <a:r>
              <a:rPr lang="en-US" sz="2400" dirty="0"/>
              <a:t>Allows end-users to view an MPage from any device without Citrix requirements (</a:t>
            </a:r>
            <a:r>
              <a:rPr lang="en-US" sz="2400" dirty="0" err="1"/>
              <a:t>ie</a:t>
            </a:r>
            <a:r>
              <a:rPr lang="en-US" sz="2400" dirty="0"/>
              <a:t> mobile, desktop, </a:t>
            </a:r>
            <a:r>
              <a:rPr lang="en-US" sz="2400" dirty="0" err="1"/>
              <a:t>etc</a:t>
            </a:r>
            <a:r>
              <a:rPr lang="en-US" sz="2400" dirty="0"/>
              <a:t>)</a:t>
            </a:r>
          </a:p>
          <a:p>
            <a:pPr lvl="1" fontAlgn="ctr"/>
            <a:r>
              <a:rPr lang="en-US" sz="2000" dirty="0"/>
              <a:t>MPages mobile and MPages Reach utilize this.</a:t>
            </a:r>
          </a:p>
          <a:p>
            <a:pPr lvl="1" fontAlgn="ctr"/>
            <a:r>
              <a:rPr lang="en-US" sz="2000" dirty="0"/>
              <a:t>Uses SSL as well as Millennium credentials to authenticate</a:t>
            </a:r>
          </a:p>
          <a:p>
            <a:pPr fontAlgn="ctr"/>
            <a:r>
              <a:rPr lang="en-US" sz="2400" dirty="0"/>
              <a:t>Allows for better debug options for MPage developers</a:t>
            </a:r>
          </a:p>
          <a:p>
            <a:pPr lvl="1" fontAlgn="ctr"/>
            <a:r>
              <a:rPr lang="en-US" sz="2000" dirty="0"/>
              <a:t>Firefox uses Firebug plugin</a:t>
            </a:r>
          </a:p>
          <a:p>
            <a:pPr lvl="1" fontAlgn="ctr"/>
            <a:r>
              <a:rPr lang="en-US" sz="2000" dirty="0"/>
              <a:t>Chrome has its own Developer Tools built-in.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78" y="3801534"/>
            <a:ext cx="8037422" cy="2737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0612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– Mpage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280160"/>
            <a:ext cx="7886700" cy="5243104"/>
          </a:xfrm>
        </p:spPr>
        <p:txBody>
          <a:bodyPr>
            <a:normAutofit/>
          </a:bodyPr>
          <a:lstStyle/>
          <a:p>
            <a:pPr marL="0" lvl="0" indent="0">
              <a:spcBef>
                <a:spcPct val="0"/>
              </a:spcBef>
              <a:buFont typeface="Wingdings" pitchFamily="2" charset="2"/>
              <a:buChar char="Ø"/>
            </a:pPr>
            <a:r>
              <a:rPr lang="en-US" sz="2100" dirty="0"/>
              <a:t> </a:t>
            </a:r>
            <a:r>
              <a:rPr lang="en-US" sz="1800" dirty="0"/>
              <a:t>Web-based Platform</a:t>
            </a:r>
          </a:p>
          <a:p>
            <a:pPr marL="457200" lvl="1" indent="0">
              <a:spcBef>
                <a:spcPct val="0"/>
              </a:spcBef>
              <a:buFont typeface="Wingdings" pitchFamily="2" charset="2"/>
              <a:buChar char="ü"/>
            </a:pPr>
            <a:r>
              <a:rPr lang="en-US" sz="1700" dirty="0"/>
              <a:t>  </a:t>
            </a:r>
            <a:r>
              <a:rPr lang="en-US" sz="1400" dirty="0"/>
              <a:t>Operates within the framework of </a:t>
            </a:r>
            <a:r>
              <a:rPr lang="en-US" sz="1400" dirty="0" err="1"/>
              <a:t>PowerChart</a:t>
            </a:r>
            <a:r>
              <a:rPr lang="en-US" sz="1400" i="1" dirty="0"/>
              <a:t>®</a:t>
            </a:r>
            <a:r>
              <a:rPr lang="en-US" sz="1400" dirty="0"/>
              <a:t>, </a:t>
            </a:r>
            <a:r>
              <a:rPr lang="en-US" sz="1400" dirty="0" err="1"/>
              <a:t>FirstNet</a:t>
            </a:r>
            <a:r>
              <a:rPr lang="en-US" sz="1400" i="1" dirty="0"/>
              <a:t>®</a:t>
            </a:r>
            <a:r>
              <a:rPr lang="en-US" sz="1400" dirty="0"/>
              <a:t>, </a:t>
            </a:r>
            <a:r>
              <a:rPr lang="en-US" sz="1400" dirty="0" err="1"/>
              <a:t>SurgiNet</a:t>
            </a:r>
            <a:r>
              <a:rPr lang="en-US" sz="1400" i="1" dirty="0"/>
              <a:t>®, </a:t>
            </a:r>
            <a:r>
              <a:rPr lang="en-US" sz="1400" dirty="0" err="1"/>
              <a:t>INet</a:t>
            </a:r>
            <a:r>
              <a:rPr lang="en-US" sz="1400" i="1" dirty="0"/>
              <a:t>®®,</a:t>
            </a:r>
          </a:p>
          <a:p>
            <a:pPr marL="457200" lvl="1" indent="0">
              <a:spcBef>
                <a:spcPct val="0"/>
              </a:spcBef>
              <a:buFont typeface="Wingdings" pitchFamily="2" charset="2"/>
              <a:buChar char="ü"/>
            </a:pPr>
            <a:r>
              <a:rPr lang="en-US" sz="1400" dirty="0"/>
              <a:t>   Can run as a web service </a:t>
            </a:r>
          </a:p>
          <a:p>
            <a:pPr marL="0" lvl="0" indent="0">
              <a:spcBef>
                <a:spcPct val="0"/>
              </a:spcBef>
              <a:buFont typeface="Wingdings" pitchFamily="2" charset="2"/>
              <a:buChar char="Ø"/>
            </a:pPr>
            <a:endParaRPr lang="en-US" sz="1500" dirty="0"/>
          </a:p>
          <a:p>
            <a:pPr marL="0" lvl="0" indent="0">
              <a:spcBef>
                <a:spcPct val="0"/>
              </a:spcBef>
              <a:buFont typeface="Wingdings" pitchFamily="2" charset="2"/>
              <a:buChar char="Ø"/>
            </a:pPr>
            <a:r>
              <a:rPr lang="en-US" sz="2100" dirty="0"/>
              <a:t>  </a:t>
            </a:r>
            <a:r>
              <a:rPr lang="en-US" sz="1800" dirty="0"/>
              <a:t>Client Configurable</a:t>
            </a:r>
          </a:p>
          <a:p>
            <a:pPr marL="457200" lvl="1" indent="0">
              <a:spcBef>
                <a:spcPct val="0"/>
              </a:spcBef>
              <a:buFont typeface="Wingdings" pitchFamily="2" charset="2"/>
              <a:buChar char="ü"/>
            </a:pPr>
            <a:r>
              <a:rPr lang="en-US" sz="1700" dirty="0"/>
              <a:t>  </a:t>
            </a:r>
            <a:r>
              <a:rPr lang="en-US" sz="1400" dirty="0"/>
              <a:t>CCL extracts the data</a:t>
            </a:r>
          </a:p>
          <a:p>
            <a:pPr marL="457200" lvl="1" indent="0">
              <a:spcBef>
                <a:spcPct val="0"/>
              </a:spcBef>
              <a:buFont typeface="Wingdings" pitchFamily="2" charset="2"/>
              <a:buChar char="ü"/>
            </a:pPr>
            <a:r>
              <a:rPr lang="en-US" sz="1400" dirty="0"/>
              <a:t>   Web technologies (HTML, </a:t>
            </a:r>
            <a:r>
              <a:rPr lang="en-US" sz="1400" dirty="0" err="1"/>
              <a:t>Javascript</a:t>
            </a:r>
            <a:r>
              <a:rPr lang="en-US" sz="1400" dirty="0"/>
              <a:t>, </a:t>
            </a:r>
          </a:p>
          <a:p>
            <a:pPr marL="457200" lvl="1" indent="0">
              <a:spcBef>
                <a:spcPct val="0"/>
              </a:spcBef>
              <a:buNone/>
            </a:pPr>
            <a:r>
              <a:rPr lang="en-US" sz="1400" dirty="0"/>
              <a:t>      CSS) create the user interface </a:t>
            </a:r>
          </a:p>
          <a:p>
            <a:pPr marL="0" lvl="0" indent="0">
              <a:spcBef>
                <a:spcPct val="0"/>
              </a:spcBef>
              <a:buFont typeface="Wingdings" pitchFamily="2" charset="2"/>
              <a:buChar char="Ø"/>
            </a:pPr>
            <a:endParaRPr lang="en-US" sz="1500" dirty="0"/>
          </a:p>
          <a:p>
            <a:pPr marL="0" lvl="0" indent="0">
              <a:spcBef>
                <a:spcPct val="0"/>
              </a:spcBef>
              <a:buFont typeface="Wingdings" pitchFamily="2" charset="2"/>
              <a:buChar char="Ø"/>
            </a:pPr>
            <a:r>
              <a:rPr lang="en-US" sz="2100" dirty="0"/>
              <a:t>  </a:t>
            </a:r>
            <a:r>
              <a:rPr lang="en-US" sz="1800" dirty="0"/>
              <a:t>Data Aggregator</a:t>
            </a:r>
          </a:p>
          <a:p>
            <a:pPr marL="457200" lvl="1" indent="0">
              <a:spcBef>
                <a:spcPct val="0"/>
              </a:spcBef>
              <a:buFont typeface="Wingdings" pitchFamily="2" charset="2"/>
              <a:buChar char="ü"/>
            </a:pPr>
            <a:r>
              <a:rPr lang="en-US" sz="1700" dirty="0"/>
              <a:t> </a:t>
            </a:r>
            <a:r>
              <a:rPr lang="en-US" sz="1400" dirty="0"/>
              <a:t>Reduce clicks</a:t>
            </a:r>
          </a:p>
          <a:p>
            <a:pPr marL="457200" lvl="1" indent="0">
              <a:spcBef>
                <a:spcPct val="0"/>
              </a:spcBef>
              <a:buFont typeface="Wingdings" pitchFamily="2" charset="2"/>
              <a:buChar char="ü"/>
            </a:pPr>
            <a:r>
              <a:rPr lang="en-US" sz="1400" dirty="0"/>
              <a:t>  Patient-specific and population-</a:t>
            </a:r>
          </a:p>
          <a:p>
            <a:pPr marL="457200" lvl="1" indent="0">
              <a:spcBef>
                <a:spcPct val="0"/>
              </a:spcBef>
              <a:buNone/>
            </a:pPr>
            <a:r>
              <a:rPr lang="en-US" sz="1400" dirty="0"/>
              <a:t>     based views</a:t>
            </a:r>
          </a:p>
          <a:p>
            <a:pPr marL="0" lvl="0" indent="0">
              <a:spcBef>
                <a:spcPct val="0"/>
              </a:spcBef>
              <a:buFont typeface="Wingdings" pitchFamily="2" charset="2"/>
              <a:buChar char="Ø"/>
            </a:pPr>
            <a:endParaRPr lang="en-US" sz="1500" dirty="0"/>
          </a:p>
          <a:p>
            <a:pPr marL="0" lvl="0" indent="0">
              <a:spcBef>
                <a:spcPct val="0"/>
              </a:spcBef>
              <a:buFont typeface="Wingdings" pitchFamily="2" charset="2"/>
              <a:buChar char="Ø"/>
            </a:pPr>
            <a:r>
              <a:rPr lang="en-US" sz="2100" dirty="0"/>
              <a:t>  </a:t>
            </a:r>
            <a:r>
              <a:rPr lang="en-US" sz="1800" dirty="0"/>
              <a:t>Interactive / Actionable</a:t>
            </a:r>
          </a:p>
          <a:p>
            <a:pPr marL="457200" lvl="1" indent="0">
              <a:spcBef>
                <a:spcPct val="0"/>
              </a:spcBef>
              <a:buFont typeface="Wingdings" pitchFamily="2" charset="2"/>
              <a:buChar char="ü"/>
            </a:pPr>
            <a:r>
              <a:rPr lang="en-US" sz="1700" dirty="0"/>
              <a:t> </a:t>
            </a:r>
            <a:r>
              <a:rPr lang="en-US" sz="1400" dirty="0"/>
              <a:t>Navigation to various chart </a:t>
            </a:r>
          </a:p>
          <a:p>
            <a:pPr marL="457200" lvl="1" indent="0">
              <a:spcBef>
                <a:spcPct val="0"/>
              </a:spcBef>
              <a:buNone/>
            </a:pPr>
            <a:r>
              <a:rPr lang="en-US" sz="1400" dirty="0"/>
              <a:t>     components</a:t>
            </a:r>
          </a:p>
          <a:p>
            <a:pPr marL="457200" lvl="1" indent="0">
              <a:spcBef>
                <a:spcPct val="0"/>
              </a:spcBef>
              <a:buFont typeface="Wingdings" pitchFamily="2" charset="2"/>
              <a:buChar char="ü"/>
            </a:pPr>
            <a:r>
              <a:rPr lang="en-US" sz="1400" dirty="0"/>
              <a:t>  Open core applications from page</a:t>
            </a:r>
          </a:p>
          <a:p>
            <a:pPr marL="0" lvl="0" indent="0">
              <a:spcBef>
                <a:spcPct val="0"/>
              </a:spcBef>
              <a:buFont typeface="Wingdings" pitchFamily="2" charset="2"/>
              <a:buChar char="Ø"/>
            </a:pPr>
            <a:endParaRPr lang="en-US" sz="1500" dirty="0"/>
          </a:p>
          <a:p>
            <a:pPr marL="0" lvl="0" indent="0">
              <a:spcBef>
                <a:spcPct val="0"/>
              </a:spcBef>
              <a:buFont typeface="Wingdings" pitchFamily="2" charset="2"/>
              <a:buChar char="Ø"/>
            </a:pPr>
            <a:r>
              <a:rPr lang="en-US" sz="2100" dirty="0"/>
              <a:t>  </a:t>
            </a:r>
            <a:r>
              <a:rPr lang="en-US" sz="1800" dirty="0"/>
              <a:t>Real-Time</a:t>
            </a:r>
          </a:p>
          <a:p>
            <a:pPr marL="457200" lvl="1" indent="0">
              <a:spcBef>
                <a:spcPct val="0"/>
              </a:spcBef>
              <a:buFont typeface="Wingdings" pitchFamily="2" charset="2"/>
              <a:buChar char="ü"/>
            </a:pPr>
            <a:r>
              <a:rPr lang="en-US" sz="1700" dirty="0"/>
              <a:t> </a:t>
            </a:r>
            <a:r>
              <a:rPr lang="en-US" sz="1400" dirty="0"/>
              <a:t>Data refreshed when page is opened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114801" y="1913467"/>
            <a:ext cx="4444999" cy="3174999"/>
          </a:xfrm>
          <a:prstGeom prst="roundRect">
            <a:avLst>
              <a:gd name="adj" fmla="val 10000"/>
            </a:avLst>
          </a:prstGeom>
          <a:blipFill rotWithShape="0">
            <a:blip r:embed="rId2" cstate="print"/>
            <a:stretch>
              <a:fillRect/>
            </a:stretch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>
            <a:bevelT w="190500" h="38100"/>
          </a:sp3d>
        </p:spPr>
        <p:style>
          <a:lnRef idx="0">
            <a:scrgbClr r="0" g="0" b="0"/>
          </a:lnRef>
          <a:fillRef idx="1">
            <a:scrgbClr r="0" g="0" b="0"/>
          </a:fillRef>
          <a:effectRef idx="1">
            <a:scrgbClr r="0" g="0" b="0"/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6250099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MPage </a:t>
            </a:r>
            <a:r>
              <a:rPr lang="en-US" dirty="0" err="1"/>
              <a:t>Webservice</a:t>
            </a:r>
            <a:r>
              <a:rPr lang="en-US" dirty="0"/>
              <a:t> Set-up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en-US" sz="2400" dirty="0"/>
              <a:t>Can be set-up on local machines through downloading Apache Tomcat</a:t>
            </a:r>
          </a:p>
          <a:p>
            <a:pPr lvl="1" fontAlgn="ctr"/>
            <a:r>
              <a:rPr lang="en-US" sz="2000" dirty="0"/>
              <a:t>Service pack </a:t>
            </a:r>
          </a:p>
          <a:p>
            <a:pPr fontAlgn="ctr"/>
            <a:r>
              <a:rPr lang="en-US" sz="2400" dirty="0"/>
              <a:t>Has to be set-up in order to use MPages V5 or greater</a:t>
            </a:r>
          </a:p>
          <a:p>
            <a:pPr lvl="1" fontAlgn="ctr"/>
            <a:r>
              <a:rPr lang="en-US" sz="2000" dirty="0"/>
              <a:t>Contact your </a:t>
            </a:r>
            <a:r>
              <a:rPr lang="en-US" sz="2000" dirty="0" err="1"/>
              <a:t>webservice</a:t>
            </a:r>
            <a:r>
              <a:rPr lang="en-US" sz="2000" dirty="0"/>
              <a:t> personnel to find the URL host (ie. http://localhost:8080 for local installs)</a:t>
            </a:r>
          </a:p>
          <a:p>
            <a:pPr fontAlgn="ctr"/>
            <a:r>
              <a:rPr lang="en-US" sz="2400" dirty="0"/>
              <a:t>Notes:</a:t>
            </a:r>
          </a:p>
          <a:p>
            <a:pPr lvl="1" fontAlgn="ctr"/>
            <a:r>
              <a:rPr lang="en-US" sz="2000" dirty="0"/>
              <a:t>Standard Mpage Views and Viewpoints are not supported to be ran solely on the </a:t>
            </a:r>
            <a:r>
              <a:rPr lang="en-US" sz="2000" dirty="0" err="1"/>
              <a:t>webservice</a:t>
            </a:r>
            <a:r>
              <a:rPr lang="en-US" sz="2000" dirty="0"/>
              <a:t>, but custom MPages can be if configured correctly.</a:t>
            </a:r>
          </a:p>
        </p:txBody>
      </p:sp>
    </p:spTree>
    <p:extLst>
      <p:ext uri="{BB962C8B-B14F-4D97-AF65-F5344CB8AC3E}">
        <p14:creationId xmlns:p14="http://schemas.microsoft.com/office/powerpoint/2010/main" val="10606124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MPage </a:t>
            </a:r>
            <a:r>
              <a:rPr lang="en-US" dirty="0" err="1"/>
              <a:t>Webservice</a:t>
            </a:r>
            <a:r>
              <a:rPr lang="en-US" dirty="0"/>
              <a:t> URL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037492"/>
            <a:ext cx="7886700" cy="2118946"/>
          </a:xfrm>
        </p:spPr>
        <p:txBody>
          <a:bodyPr/>
          <a:lstStyle/>
          <a:p>
            <a:pPr fontAlgn="ctr"/>
            <a:r>
              <a:rPr lang="en-US" sz="2000" dirty="0"/>
              <a:t>Has 5 pieces</a:t>
            </a:r>
          </a:p>
          <a:p>
            <a:pPr lvl="1" fontAlgn="ctr"/>
            <a:r>
              <a:rPr lang="en-US" sz="2000" dirty="0"/>
              <a:t>Protocol</a:t>
            </a:r>
          </a:p>
          <a:p>
            <a:pPr lvl="1" fontAlgn="ctr"/>
            <a:r>
              <a:rPr lang="en-US" sz="2000" dirty="0"/>
              <a:t>Host</a:t>
            </a:r>
          </a:p>
          <a:p>
            <a:pPr lvl="1" fontAlgn="ctr"/>
            <a:r>
              <a:rPr lang="en-US" sz="2000" dirty="0"/>
              <a:t>Port (usually hidden)</a:t>
            </a:r>
          </a:p>
          <a:p>
            <a:pPr lvl="1" fontAlgn="ctr"/>
            <a:r>
              <a:rPr lang="en-US" sz="2000" dirty="0"/>
              <a:t>File/CCL object</a:t>
            </a:r>
          </a:p>
          <a:p>
            <a:pPr lvl="1" fontAlgn="ctr"/>
            <a:r>
              <a:rPr lang="en-US" sz="2000" dirty="0"/>
              <a:t>Query string/CCL </a:t>
            </a:r>
            <a:r>
              <a:rPr lang="en-US" sz="2000" dirty="0" err="1"/>
              <a:t>Params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316521" y="3525715"/>
            <a:ext cx="850216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sz="2000" b="0" dirty="0">
                <a:latin typeface="+mn-lt"/>
              </a:rPr>
              <a:t>Notes:</a:t>
            </a:r>
          </a:p>
          <a:p>
            <a:pPr marL="800100" lvl="1" indent="-342900" fontAlgn="ctr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+mn-lt"/>
              </a:rPr>
              <a:t>Reference up to the CCL Object in the file string can vary slightly but always ends in “/</a:t>
            </a:r>
            <a:r>
              <a:rPr lang="en-US" sz="2000" b="0" dirty="0" err="1">
                <a:latin typeface="+mn-lt"/>
              </a:rPr>
              <a:t>mpages</a:t>
            </a:r>
            <a:r>
              <a:rPr lang="en-US" sz="2000" b="0" dirty="0">
                <a:latin typeface="+mn-lt"/>
              </a:rPr>
              <a:t>/reports/”</a:t>
            </a:r>
          </a:p>
          <a:p>
            <a:pPr marL="800100" lvl="1" indent="-342900" fontAlgn="ctr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+mn-lt"/>
              </a:rPr>
              <a:t>Your static content should be hosted on the same </a:t>
            </a:r>
            <a:r>
              <a:rPr lang="en-US" sz="2000" b="0" dirty="0" err="1">
                <a:latin typeface="+mn-lt"/>
              </a:rPr>
              <a:t>webservice</a:t>
            </a:r>
            <a:r>
              <a:rPr lang="en-US" sz="2000" b="0" dirty="0">
                <a:latin typeface="+mn-lt"/>
              </a:rPr>
              <a:t> as most services don’t provide talking between </a:t>
            </a:r>
            <a:r>
              <a:rPr lang="en-US" sz="2000" b="0" dirty="0" err="1">
                <a:latin typeface="+mn-lt"/>
              </a:rPr>
              <a:t>javascript</a:t>
            </a:r>
            <a:r>
              <a:rPr lang="en-US" sz="2000" b="0" dirty="0">
                <a:latin typeface="+mn-lt"/>
              </a:rPr>
              <a:t> cross-domain.</a:t>
            </a:r>
          </a:p>
          <a:p>
            <a:pPr marL="800100" lvl="1" indent="-342900" fontAlgn="ctr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+mn-lt"/>
              </a:rPr>
              <a:t>Static content is usually stored in the “discern” folder that is created when the </a:t>
            </a:r>
            <a:r>
              <a:rPr lang="en-US" sz="2000" b="0" dirty="0" err="1">
                <a:latin typeface="+mn-lt"/>
              </a:rPr>
              <a:t>discern.ear</a:t>
            </a:r>
            <a:r>
              <a:rPr lang="en-US" sz="2000" b="0" dirty="0">
                <a:latin typeface="+mn-lt"/>
              </a:rPr>
              <a:t> file is deployed to the </a:t>
            </a:r>
            <a:r>
              <a:rPr lang="en-US" sz="2000" b="0" dirty="0" err="1">
                <a:latin typeface="+mn-lt"/>
              </a:rPr>
              <a:t>webservice</a:t>
            </a:r>
            <a:r>
              <a:rPr lang="en-US" sz="2000" b="0" dirty="0">
                <a:latin typeface="+mn-lt"/>
              </a:rPr>
              <a:t>.</a:t>
            </a:r>
          </a:p>
          <a:p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22" y="3264877"/>
            <a:ext cx="8367623" cy="177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16523" y="3226090"/>
            <a:ext cx="751742" cy="2549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96461" y="3226090"/>
            <a:ext cx="920261" cy="2549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2247" y="3226090"/>
            <a:ext cx="539262" cy="2549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47546" y="3226090"/>
            <a:ext cx="3481754" cy="2549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814644" y="3224718"/>
            <a:ext cx="2869501" cy="2549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1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Topics – MPage Flow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227666"/>
            <a:ext cx="19050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1200" dirty="0" err="1">
                <a:solidFill>
                  <a:srgbClr val="002060"/>
                </a:solidFill>
              </a:rPr>
              <a:t>MPage</a:t>
            </a:r>
            <a:r>
              <a:rPr lang="en-US" sz="1200" dirty="0">
                <a:solidFill>
                  <a:srgbClr val="002060"/>
                </a:solidFill>
              </a:rPr>
              <a:t> driver program is executed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6265" y="1227666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2446866"/>
            <a:ext cx="19050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1200" dirty="0">
                <a:solidFill>
                  <a:srgbClr val="002060"/>
                </a:solidFill>
              </a:rPr>
              <a:t>Driver program reads in html file and opens the html file</a:t>
            </a:r>
          </a:p>
        </p:txBody>
      </p:sp>
      <p:sp>
        <p:nvSpPr>
          <p:cNvPr id="7" name="Rectangle 6"/>
          <p:cNvSpPr/>
          <p:nvPr/>
        </p:nvSpPr>
        <p:spPr>
          <a:xfrm>
            <a:off x="448294" y="3666066"/>
            <a:ext cx="19050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32500" lnSpcReduction="20000"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The contents of the .</a:t>
            </a:r>
            <a:r>
              <a:rPr lang="en-US" dirty="0" err="1">
                <a:solidFill>
                  <a:srgbClr val="002060"/>
                </a:solidFill>
              </a:rPr>
              <a:t>css</a:t>
            </a:r>
            <a:r>
              <a:rPr lang="en-US" dirty="0">
                <a:solidFill>
                  <a:srgbClr val="002060"/>
                </a:solidFill>
              </a:rPr>
              <a:t> and .</a:t>
            </a:r>
            <a:r>
              <a:rPr lang="en-US" dirty="0" err="1">
                <a:solidFill>
                  <a:srgbClr val="002060"/>
                </a:solidFill>
              </a:rPr>
              <a:t>js</a:t>
            </a:r>
            <a:r>
              <a:rPr lang="en-US" dirty="0">
                <a:solidFill>
                  <a:srgbClr val="002060"/>
                </a:solidFill>
              </a:rPr>
              <a:t> files are inserted into the &lt;head&gt; section of the html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4885266"/>
            <a:ext cx="19050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40000" lnSpcReduction="20000"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‘</a:t>
            </a:r>
            <a:r>
              <a:rPr lang="en-US" dirty="0" err="1">
                <a:solidFill>
                  <a:srgbClr val="002060"/>
                </a:solidFill>
              </a:rPr>
              <a:t>onload</a:t>
            </a:r>
            <a:r>
              <a:rPr lang="en-US" dirty="0">
                <a:solidFill>
                  <a:srgbClr val="002060"/>
                </a:solidFill>
              </a:rPr>
              <a:t>’ event in &lt;body&gt; tag of html kicks off the </a:t>
            </a:r>
            <a:r>
              <a:rPr lang="en-US" dirty="0" err="1">
                <a:solidFill>
                  <a:srgbClr val="002060"/>
                </a:solidFill>
              </a:rPr>
              <a:t>javascript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81400" y="4885266"/>
            <a:ext cx="19050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40000" lnSpcReduction="20000"/>
          </a:bodyPr>
          <a:lstStyle/>
          <a:p>
            <a:pPr algn="ctr"/>
            <a:r>
              <a:rPr lang="en-US" dirty="0" err="1">
                <a:solidFill>
                  <a:srgbClr val="002060"/>
                </a:solidFill>
              </a:rPr>
              <a:t>Javascript</a:t>
            </a:r>
            <a:r>
              <a:rPr lang="en-US" dirty="0">
                <a:solidFill>
                  <a:srgbClr val="002060"/>
                </a:solidFill>
              </a:rPr>
              <a:t> makes AJAX calls to CCL programs to retrieve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6553200" y="4885266"/>
            <a:ext cx="19050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1400" dirty="0" err="1">
                <a:solidFill>
                  <a:srgbClr val="002060"/>
                </a:solidFill>
              </a:rPr>
              <a:t>Javascript</a:t>
            </a:r>
            <a:r>
              <a:rPr lang="en-US" sz="1400" dirty="0">
                <a:solidFill>
                  <a:srgbClr val="002060"/>
                </a:solidFill>
              </a:rPr>
              <a:t> loads received data into XML/JSON object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553200" y="3666066"/>
            <a:ext cx="19050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40000" lnSpcReduction="20000"/>
          </a:bodyPr>
          <a:lstStyle/>
          <a:p>
            <a:pPr algn="ctr"/>
            <a:r>
              <a:rPr lang="en-US" dirty="0" err="1">
                <a:solidFill>
                  <a:srgbClr val="002060"/>
                </a:solidFill>
              </a:rPr>
              <a:t>Javascript</a:t>
            </a:r>
            <a:r>
              <a:rPr lang="en-US" dirty="0">
                <a:solidFill>
                  <a:srgbClr val="002060"/>
                </a:solidFill>
              </a:rPr>
              <a:t> inserts formatted data into placeholder &lt;div&gt;’s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553200" y="2446866"/>
            <a:ext cx="19050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1400" dirty="0">
                <a:solidFill>
                  <a:srgbClr val="002060"/>
                </a:solidFill>
              </a:rPr>
              <a:t>Style is applied from </a:t>
            </a:r>
            <a:r>
              <a:rPr lang="en-US" sz="1400" dirty="0" err="1">
                <a:solidFill>
                  <a:srgbClr val="002060"/>
                </a:solidFill>
              </a:rPr>
              <a:t>stylesheet</a:t>
            </a:r>
            <a:r>
              <a:rPr lang="en-US" sz="1400" dirty="0">
                <a:solidFill>
                  <a:srgbClr val="002060"/>
                </a:solidFill>
              </a:rPr>
              <a:t> (CSS)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553200" y="1227666"/>
            <a:ext cx="19050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1400" dirty="0">
                <a:solidFill>
                  <a:srgbClr val="002060"/>
                </a:solidFill>
              </a:rPr>
              <a:t>MPage appears on screen</a:t>
            </a:r>
          </a:p>
        </p:txBody>
      </p:sp>
      <p:cxnSp>
        <p:nvCxnSpPr>
          <p:cNvPr id="14" name="Straight Arrow Connector 13"/>
          <p:cNvCxnSpPr>
            <a:stCxn id="4" idx="2"/>
            <a:endCxn id="6" idx="0"/>
          </p:cNvCxnSpPr>
          <p:nvPr/>
        </p:nvCxnSpPr>
        <p:spPr>
          <a:xfrm>
            <a:off x="1409700" y="2142066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2"/>
            <a:endCxn id="7" idx="0"/>
          </p:cNvCxnSpPr>
          <p:nvPr/>
        </p:nvCxnSpPr>
        <p:spPr>
          <a:xfrm flipH="1">
            <a:off x="1400794" y="3361266"/>
            <a:ext cx="8906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2"/>
            <a:endCxn id="8" idx="0"/>
          </p:cNvCxnSpPr>
          <p:nvPr/>
        </p:nvCxnSpPr>
        <p:spPr>
          <a:xfrm>
            <a:off x="1400794" y="4580466"/>
            <a:ext cx="8906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3"/>
            <a:endCxn id="9" idx="1"/>
          </p:cNvCxnSpPr>
          <p:nvPr/>
        </p:nvCxnSpPr>
        <p:spPr>
          <a:xfrm>
            <a:off x="2362200" y="5342466"/>
            <a:ext cx="1219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3"/>
            <a:endCxn id="10" idx="1"/>
          </p:cNvCxnSpPr>
          <p:nvPr/>
        </p:nvCxnSpPr>
        <p:spPr>
          <a:xfrm>
            <a:off x="5486400" y="5342466"/>
            <a:ext cx="1066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0"/>
            <a:endCxn id="11" idx="2"/>
          </p:cNvCxnSpPr>
          <p:nvPr/>
        </p:nvCxnSpPr>
        <p:spPr>
          <a:xfrm flipV="1">
            <a:off x="7505700" y="4580466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0"/>
            <a:endCxn id="12" idx="2"/>
          </p:cNvCxnSpPr>
          <p:nvPr/>
        </p:nvCxnSpPr>
        <p:spPr>
          <a:xfrm flipV="1">
            <a:off x="7505700" y="3361266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2" idx="0"/>
            <a:endCxn id="13" idx="2"/>
          </p:cNvCxnSpPr>
          <p:nvPr/>
        </p:nvCxnSpPr>
        <p:spPr>
          <a:xfrm flipV="1">
            <a:off x="7505700" y="2142066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0623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2B3AB-6EDF-4FAF-9D57-DA28B9F4B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MPages</a:t>
            </a:r>
            <a:r>
              <a:rPr lang="en-US" dirty="0"/>
              <a:t> Future – GAIA and FUSION </a:t>
            </a:r>
          </a:p>
        </p:txBody>
      </p:sp>
      <p:pic>
        <p:nvPicPr>
          <p:cNvPr id="4" name="Picture 2" descr="https://raw.github.cerner.com/MPagesEcosystem/mpage-gaia/master/logo/logo-alpha.png">
            <a:extLst>
              <a:ext uri="{FF2B5EF4-FFF2-40B4-BE49-F238E27FC236}">
                <a16:creationId xmlns:a16="http://schemas.microsoft.com/office/drawing/2014/main" id="{228042F5-7BC5-42F3-BB2E-CB2A7A0350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49" y="1328699"/>
            <a:ext cx="3591426" cy="357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90F3836D-289F-4996-830A-DB0C5BFD1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083" y="1807999"/>
            <a:ext cx="3314286" cy="2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475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GAIA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7CEC081-414D-4655-8CBA-D775D8AE3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MPages</a:t>
            </a:r>
            <a:r>
              <a:rPr lang="en-US" dirty="0"/>
              <a:t> GAIA is a </a:t>
            </a:r>
            <a:r>
              <a:rPr lang="en-US" dirty="0">
                <a:solidFill>
                  <a:schemeClr val="accent1"/>
                </a:solidFill>
              </a:rPr>
              <a:t>highly extensible</a:t>
            </a:r>
            <a:r>
              <a:rPr lang="en-US" dirty="0"/>
              <a:t> development ecosystem </a:t>
            </a:r>
            <a:r>
              <a:rPr lang="en-US" dirty="0">
                <a:solidFill>
                  <a:srgbClr val="4294D6"/>
                </a:solidFill>
              </a:rPr>
              <a:t>streamlining</a:t>
            </a:r>
            <a:r>
              <a:rPr lang="en-US" dirty="0"/>
              <a:t> the </a:t>
            </a:r>
            <a:r>
              <a:rPr lang="en-US" dirty="0" err="1"/>
              <a:t>MPages</a:t>
            </a:r>
            <a:r>
              <a:rPr lang="en-US" dirty="0"/>
              <a:t> development process.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5" name="Picture 2" descr="https://raw.github.cerner.com/MPagesEcosystem/mpage-gaia/master/logo/logo-alpha.png">
            <a:extLst>
              <a:ext uri="{FF2B5EF4-FFF2-40B4-BE49-F238E27FC236}">
                <a16:creationId xmlns:a16="http://schemas.microsoft.com/office/drawing/2014/main" id="{D5915BA2-7A6B-4AFB-B109-16A344EC5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357" y="993513"/>
            <a:ext cx="2693194" cy="267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9952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GAIA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2C1B48A-43E1-4898-A917-B12B5B97F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50" y="1280160"/>
            <a:ext cx="7886700" cy="5328536"/>
          </a:xfrm>
        </p:spPr>
        <p:txBody>
          <a:bodyPr/>
          <a:lstStyle/>
          <a:p>
            <a:r>
              <a:rPr lang="en-US" dirty="0"/>
              <a:t>30 minutes or less to setup an </a:t>
            </a:r>
            <a:r>
              <a:rPr lang="en-US" dirty="0" err="1"/>
              <a:t>MPages</a:t>
            </a:r>
            <a:r>
              <a:rPr lang="en-US" dirty="0"/>
              <a:t> development environment.</a:t>
            </a:r>
          </a:p>
          <a:p>
            <a:r>
              <a:rPr lang="en-US" dirty="0"/>
              <a:t>Quick feedback cycle.</a:t>
            </a:r>
          </a:p>
          <a:p>
            <a:r>
              <a:rPr lang="en-US" dirty="0"/>
              <a:t>One-stop-shop for development tools.</a:t>
            </a:r>
          </a:p>
          <a:p>
            <a:r>
              <a:rPr lang="en-US" dirty="0"/>
              <a:t>Always current development ecosystem.</a:t>
            </a:r>
          </a:p>
          <a:p>
            <a:r>
              <a:rPr lang="en-US" dirty="0"/>
              <a:t>Developer focus on content and functionality.</a:t>
            </a:r>
          </a:p>
          <a:p>
            <a:r>
              <a:rPr lang="en-US" dirty="0"/>
              <a:t>Plugins like Live Dev and millennium proxy are available.</a:t>
            </a:r>
          </a:p>
          <a:p>
            <a:r>
              <a:rPr lang="en-US" dirty="0"/>
              <a:t>Millennium proxy allows Gaia to connect to a Millennium domain through a URL.</a:t>
            </a:r>
          </a:p>
          <a:p>
            <a:r>
              <a:rPr lang="en-US" dirty="0"/>
              <a:t>Can execute arbitrary CCL programs.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5778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GAIA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2C1B48A-43E1-4898-A917-B12B5B97F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50" y="1280160"/>
            <a:ext cx="8534270" cy="508331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Access GAIA via browser http://localhost:9001/app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E153D4-7CCD-4308-B315-E2EC1CB9B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77" y="1825067"/>
            <a:ext cx="8251493" cy="444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441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E4618-BD1D-46C6-98EA-310212388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MPages</a:t>
            </a:r>
            <a:r>
              <a:rPr lang="en-US" dirty="0"/>
              <a:t> Fusion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E2CC2A-8DC2-4F0D-BD1E-ABA14B8761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7357" y="2134570"/>
            <a:ext cx="3314286" cy="2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36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2B4D-8696-491C-AA8D-AC183D57D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114" y="1"/>
            <a:ext cx="6658902" cy="860612"/>
          </a:xfrm>
        </p:spPr>
        <p:txBody>
          <a:bodyPr/>
          <a:lstStyle/>
          <a:p>
            <a:r>
              <a:rPr lang="en-US" dirty="0" err="1"/>
              <a:t>MPages</a:t>
            </a:r>
            <a:r>
              <a:rPr lang="en-US" dirty="0"/>
              <a:t> 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0ECEC-8316-4141-A8A2-7851529CE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What is it?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chemeClr val="accent1"/>
                </a:solidFill>
              </a:rPr>
              <a:t>MPages</a:t>
            </a:r>
            <a:r>
              <a:rPr lang="en-US" dirty="0">
                <a:solidFill>
                  <a:schemeClr val="accent1"/>
                </a:solidFill>
              </a:rPr>
              <a:t> Fusion </a:t>
            </a:r>
            <a:r>
              <a:rPr lang="en-US" dirty="0"/>
              <a:t>is a Code Companion Library of </a:t>
            </a:r>
            <a:r>
              <a:rPr lang="en-US" dirty="0">
                <a:solidFill>
                  <a:schemeClr val="accent1"/>
                </a:solidFill>
              </a:rPr>
              <a:t>reusable</a:t>
            </a:r>
            <a:r>
              <a:rPr lang="en-US" dirty="0"/>
              <a:t> UI elements that are inherently </a:t>
            </a:r>
            <a:r>
              <a:rPr lang="en-US" dirty="0">
                <a:solidFill>
                  <a:schemeClr val="accent1"/>
                </a:solidFill>
              </a:rPr>
              <a:t>responsive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aligned</a:t>
            </a:r>
            <a:r>
              <a:rPr lang="en-US" dirty="0"/>
              <a:t> with One Cerner Style.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Who should use Fusion?</a:t>
            </a:r>
          </a:p>
          <a:p>
            <a:pPr marL="457200" lvl="1" indent="0">
              <a:buNone/>
            </a:pPr>
            <a:r>
              <a:rPr lang="en-US" dirty="0"/>
              <a:t>All Cerner and Client Engineers should use Fusion for </a:t>
            </a:r>
            <a:r>
              <a:rPr lang="en-US" dirty="0" err="1"/>
              <a:t>MPages</a:t>
            </a:r>
            <a:r>
              <a:rPr lang="en-US" dirty="0"/>
              <a:t> Development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Guiding Principles</a:t>
            </a:r>
          </a:p>
          <a:p>
            <a:pPr lvl="1">
              <a:buClr>
                <a:srgbClr val="7BC143"/>
              </a:buClr>
            </a:pPr>
            <a:r>
              <a:rPr lang="en-US" dirty="0"/>
              <a:t>Consistent</a:t>
            </a:r>
          </a:p>
          <a:p>
            <a:pPr lvl="1">
              <a:buClr>
                <a:srgbClr val="7BC143"/>
              </a:buClr>
            </a:pPr>
            <a:r>
              <a:rPr lang="en-US" dirty="0"/>
              <a:t>Responsive</a:t>
            </a:r>
          </a:p>
          <a:p>
            <a:pPr lvl="1">
              <a:buClr>
                <a:srgbClr val="7BC143"/>
              </a:buClr>
            </a:pPr>
            <a:r>
              <a:rPr lang="en-US" dirty="0"/>
              <a:t>Fast</a:t>
            </a:r>
          </a:p>
          <a:p>
            <a:pPr lvl="1">
              <a:buClr>
                <a:srgbClr val="7BC143"/>
              </a:buClr>
            </a:pPr>
            <a:r>
              <a:rPr lang="en-US" dirty="0"/>
              <a:t>Integrates easily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009D07-B491-4FA7-9950-6AFE079A7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16" y="-11373"/>
            <a:ext cx="1025173" cy="87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676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2B4D-8696-491C-AA8D-AC183D57D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114" y="1"/>
            <a:ext cx="6658902" cy="860612"/>
          </a:xfrm>
        </p:spPr>
        <p:txBody>
          <a:bodyPr/>
          <a:lstStyle/>
          <a:p>
            <a:r>
              <a:rPr lang="en-US" dirty="0" err="1"/>
              <a:t>MPages</a:t>
            </a:r>
            <a:r>
              <a:rPr lang="en-US" dirty="0"/>
              <a:t> 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0ECEC-8316-4141-A8A2-7851529CE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935" y="1240972"/>
            <a:ext cx="8845419" cy="51121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Reusable</a:t>
            </a:r>
            <a:r>
              <a:rPr lang="en-US" dirty="0"/>
              <a:t> UI controls that can be </a:t>
            </a:r>
            <a:r>
              <a:rPr lang="en-US" dirty="0">
                <a:solidFill>
                  <a:srgbClr val="0070C0"/>
                </a:solidFill>
              </a:rPr>
              <a:t>updated centrally </a:t>
            </a:r>
            <a:r>
              <a:rPr lang="en-US" dirty="0"/>
              <a:t>to ensure a </a:t>
            </a:r>
            <a:r>
              <a:rPr lang="en-US" dirty="0">
                <a:solidFill>
                  <a:srgbClr val="0070C0"/>
                </a:solidFill>
              </a:rPr>
              <a:t>consistent</a:t>
            </a:r>
            <a:r>
              <a:rPr lang="en-US" dirty="0"/>
              <a:t> user experience.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009D07-B491-4FA7-9950-6AFE079A7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16" y="-11373"/>
            <a:ext cx="1025173" cy="8719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BA0F9D-5DC1-409C-9237-82A0D1716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74" y="2472167"/>
            <a:ext cx="6532775" cy="353123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303C58-7908-4866-8221-EF8BC7754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65" y="2973594"/>
            <a:ext cx="7626285" cy="126418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3C1D4C-60D6-4445-99A0-34B788780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64" y="4444692"/>
            <a:ext cx="7175128" cy="169110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11EB1B-7ECC-4112-972D-4A0B45BA4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8028" y="2659960"/>
            <a:ext cx="6042201" cy="343815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91F1FE-16DE-4457-B1BE-67FB93C44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0169" y="2898434"/>
            <a:ext cx="4631750" cy="3112793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D76244-9754-48AA-81F8-9F8E41B551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9209" y="2556548"/>
            <a:ext cx="5920180" cy="3796563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325A47-423E-4F74-A8BF-AAD3D18890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9949" y="2666892"/>
            <a:ext cx="6692221" cy="2185354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8C5C4E-7A50-4BF4-81A4-02B8EBEA50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80490" y="2561580"/>
            <a:ext cx="6380605" cy="366708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393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– Interactive Solution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55" y="1286588"/>
            <a:ext cx="8827806" cy="2447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Group 49"/>
          <p:cNvGrpSpPr/>
          <p:nvPr/>
        </p:nvGrpSpPr>
        <p:grpSpPr>
          <a:xfrm>
            <a:off x="2667001" y="1849452"/>
            <a:ext cx="4487118" cy="2219492"/>
            <a:chOff x="2667001" y="4191000"/>
            <a:chExt cx="4487118" cy="2219492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67200" y="5410200"/>
              <a:ext cx="2886919" cy="10002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Rounded Rectangle 15"/>
            <p:cNvSpPr/>
            <p:nvPr/>
          </p:nvSpPr>
          <p:spPr>
            <a:xfrm>
              <a:off x="4343400" y="6019800"/>
              <a:ext cx="1347433" cy="364787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7" name="Oval 16"/>
            <p:cNvSpPr/>
            <p:nvPr/>
          </p:nvSpPr>
          <p:spPr>
            <a:xfrm>
              <a:off x="2667001" y="4191000"/>
              <a:ext cx="1447800" cy="5334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>
              <a:stCxn id="17" idx="4"/>
              <a:endCxn id="19" idx="0"/>
            </p:cNvCxnSpPr>
            <p:nvPr/>
          </p:nvCxnSpPr>
          <p:spPr>
            <a:xfrm rot="16200000" flipH="1">
              <a:off x="3581400" y="4533900"/>
              <a:ext cx="1295400" cy="1676399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495800" y="6019800"/>
              <a:ext cx="1143000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Graphing</a:t>
              </a:r>
              <a:endParaRPr lang="en-US" sz="1600" i="1" dirty="0"/>
            </a:p>
          </p:txBody>
        </p:sp>
      </p:grpSp>
      <p:grpSp>
        <p:nvGrpSpPr>
          <p:cNvPr id="20" name="Group 29"/>
          <p:cNvGrpSpPr/>
          <p:nvPr/>
        </p:nvGrpSpPr>
        <p:grpSpPr>
          <a:xfrm>
            <a:off x="4724400" y="1286588"/>
            <a:ext cx="3612356" cy="3396574"/>
            <a:chOff x="4724400" y="2013626"/>
            <a:chExt cx="3612356" cy="3396574"/>
          </a:xfrm>
        </p:grpSpPr>
        <p:pic>
          <p:nvPicPr>
            <p:cNvPr id="21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24400" y="2590800"/>
              <a:ext cx="3612356" cy="281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Rounded Rectangle 21"/>
            <p:cNvSpPr/>
            <p:nvPr/>
          </p:nvSpPr>
          <p:spPr>
            <a:xfrm>
              <a:off x="5943600" y="3397101"/>
              <a:ext cx="1143000" cy="38100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148916" y="3399817"/>
              <a:ext cx="937684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Order</a:t>
              </a:r>
              <a:endParaRPr lang="en-US" sz="1600" i="1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5883512" y="2013626"/>
              <a:ext cx="2021149" cy="72957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>
              <a:stCxn id="24" idx="4"/>
              <a:endCxn id="23" idx="0"/>
            </p:cNvCxnSpPr>
            <p:nvPr/>
          </p:nvCxnSpPr>
          <p:spPr>
            <a:xfrm rot="5400000">
              <a:off x="6427615" y="2933344"/>
              <a:ext cx="656617" cy="276329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2"/>
          <p:cNvGrpSpPr/>
          <p:nvPr/>
        </p:nvGrpSpPr>
        <p:grpSpPr>
          <a:xfrm>
            <a:off x="1695122" y="1354152"/>
            <a:ext cx="4248478" cy="3429000"/>
            <a:chOff x="1695122" y="1905000"/>
            <a:chExt cx="4324678" cy="3581400"/>
          </a:xfrm>
        </p:grpSpPr>
        <p:pic>
          <p:nvPicPr>
            <p:cNvPr id="2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695122" y="2552700"/>
              <a:ext cx="4324678" cy="2933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8" name="Group 7"/>
            <p:cNvGrpSpPr/>
            <p:nvPr/>
          </p:nvGrpSpPr>
          <p:grpSpPr>
            <a:xfrm>
              <a:off x="2895601" y="3352800"/>
              <a:ext cx="1371600" cy="381000"/>
              <a:chOff x="-990599" y="1030069"/>
              <a:chExt cx="2514601" cy="1371600"/>
            </a:xfrm>
          </p:grpSpPr>
          <p:sp>
            <p:nvSpPr>
              <p:cNvPr id="31" name="Rounded Rectangle 30"/>
              <p:cNvSpPr/>
              <p:nvPr/>
            </p:nvSpPr>
            <p:spPr>
              <a:xfrm>
                <a:off x="-990599" y="1030069"/>
                <a:ext cx="2514601" cy="1371600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-914400" y="1030069"/>
                <a:ext cx="2362200" cy="121879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Document</a:t>
                </a:r>
                <a:endParaRPr lang="en-US" sz="1600" i="1" dirty="0"/>
              </a:p>
            </p:txBody>
          </p:sp>
        </p:grpSp>
        <p:sp>
          <p:nvSpPr>
            <p:cNvPr id="29" name="Oval 28"/>
            <p:cNvSpPr/>
            <p:nvPr/>
          </p:nvSpPr>
          <p:spPr>
            <a:xfrm>
              <a:off x="2667000" y="1905000"/>
              <a:ext cx="2057400" cy="762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/>
            <p:cNvCxnSpPr>
              <a:stCxn id="29" idx="4"/>
              <a:endCxn id="32" idx="0"/>
            </p:cNvCxnSpPr>
            <p:nvPr/>
          </p:nvCxnSpPr>
          <p:spPr>
            <a:xfrm rot="5400000">
              <a:off x="3295650" y="2952750"/>
              <a:ext cx="685800" cy="11430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4921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2B4D-8696-491C-AA8D-AC183D57D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114" y="1"/>
            <a:ext cx="6658902" cy="860612"/>
          </a:xfrm>
        </p:spPr>
        <p:txBody>
          <a:bodyPr/>
          <a:lstStyle/>
          <a:p>
            <a:r>
              <a:rPr lang="en-US" dirty="0" err="1"/>
              <a:t>MPages</a:t>
            </a:r>
            <a:r>
              <a:rPr lang="en-US" dirty="0"/>
              <a:t> 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0ECEC-8316-4141-A8A2-7851529CE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935" y="1240972"/>
            <a:ext cx="8845419" cy="51121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All controls are </a:t>
            </a:r>
            <a:r>
              <a:rPr lang="en-US" dirty="0">
                <a:solidFill>
                  <a:srgbClr val="0070C0"/>
                </a:solidFill>
              </a:rPr>
              <a:t>responsive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adapt</a:t>
            </a:r>
            <a:r>
              <a:rPr lang="en-US" dirty="0"/>
              <a:t> to the device and screen size being used.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009D07-B491-4FA7-9950-6AFE079A7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16" y="-11373"/>
            <a:ext cx="1025173" cy="8719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A29B65-1098-4DF3-9AB7-ADFEB3026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90" y="2385695"/>
            <a:ext cx="7400012" cy="396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573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Mpages</a:t>
            </a:r>
            <a:r>
              <a:rPr lang="en-US" dirty="0"/>
              <a:t> Development “Tools”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use Discern Visual Developer for class</a:t>
            </a:r>
          </a:p>
          <a:p>
            <a:r>
              <a:rPr lang="en-US" dirty="0"/>
              <a:t>HTML file and .PRG’s will reside on the backend</a:t>
            </a:r>
          </a:p>
          <a:p>
            <a:r>
              <a:rPr lang="en-US" dirty="0" err="1"/>
              <a:t>Javascript</a:t>
            </a:r>
            <a:r>
              <a:rPr lang="en-US" dirty="0"/>
              <a:t> (JS) and </a:t>
            </a:r>
            <a:r>
              <a:rPr lang="en-US" dirty="0" err="1"/>
              <a:t>Stylesheet</a:t>
            </a:r>
            <a:r>
              <a:rPr lang="en-US" dirty="0"/>
              <a:t> (CSS) will reside on frontend</a:t>
            </a:r>
          </a:p>
          <a:p>
            <a:r>
              <a:rPr lang="en-US" dirty="0"/>
              <a:t>JS and CSS will be referenced by HTML during run time. </a:t>
            </a:r>
          </a:p>
          <a:p>
            <a:r>
              <a:rPr lang="en-US" dirty="0"/>
              <a:t>MPage will be developed by creating/modifying HTML, JS, CSS, and .PRG’s in </a:t>
            </a:r>
            <a:r>
              <a:rPr lang="en-US" dirty="0" err="1"/>
              <a:t>DVDev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6124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280160"/>
            <a:ext cx="7886700" cy="511217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dirty="0"/>
              <a:t>Day One</a:t>
            </a:r>
          </a:p>
          <a:p>
            <a:pPr marL="695253" lvl="1" indent="-267405">
              <a:buFont typeface="Wingdings" pitchFamily="2" charset="2"/>
              <a:buChar char="§"/>
            </a:pPr>
            <a:r>
              <a:rPr lang="en-US" sz="2000" dirty="0"/>
              <a:t>Begin Exercises 1-7</a:t>
            </a:r>
          </a:p>
          <a:p>
            <a:pPr marL="695253" lvl="1" indent="-267405">
              <a:buFont typeface="Wingdings" pitchFamily="2" charset="2"/>
              <a:buChar char="§"/>
            </a:pPr>
            <a:r>
              <a:rPr lang="en-US" sz="2000" dirty="0"/>
              <a:t>Design ‘Working Session’ Project (~4:30-5:00pm)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Day Two</a:t>
            </a:r>
          </a:p>
          <a:p>
            <a:pPr marL="695253" lvl="1" indent="-267405">
              <a:buFont typeface="Wingdings" pitchFamily="2" charset="2"/>
              <a:buChar char="§"/>
            </a:pPr>
            <a:r>
              <a:rPr lang="en-US" sz="2000" dirty="0"/>
              <a:t>Complete Exercises 8-14</a:t>
            </a:r>
          </a:p>
          <a:p>
            <a:pPr marL="695253" lvl="1" indent="-267405">
              <a:buFont typeface="Wingdings" pitchFamily="2" charset="2"/>
              <a:buChar char="§"/>
            </a:pPr>
            <a:r>
              <a:rPr lang="en-US" sz="2000" dirty="0"/>
              <a:t>Start Custom Component Overview and Exercises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Day Three</a:t>
            </a:r>
          </a:p>
          <a:p>
            <a:pPr marL="695253" lvl="1" indent="-267405">
              <a:buFont typeface="Wingdings" pitchFamily="2" charset="2"/>
              <a:buChar char="§"/>
            </a:pPr>
            <a:r>
              <a:rPr lang="en-US" sz="2000" dirty="0"/>
              <a:t>Finish Custom Component Exercises</a:t>
            </a:r>
          </a:p>
          <a:p>
            <a:pPr marL="695253" lvl="1" indent="-267405">
              <a:buFont typeface="Wingdings" pitchFamily="2" charset="2"/>
              <a:buChar char="§"/>
            </a:pPr>
            <a:r>
              <a:rPr lang="en-US" sz="2000" dirty="0"/>
              <a:t>Demonstrate how to put a custom component in a standard Mpage (Bedrock).</a:t>
            </a:r>
          </a:p>
          <a:p>
            <a:pPr marL="695253" lvl="1" indent="-267405">
              <a:buFont typeface="Wingdings" pitchFamily="2" charset="2"/>
              <a:buChar char="§"/>
            </a:pPr>
            <a:r>
              <a:rPr lang="en-US" sz="2000" dirty="0"/>
              <a:t>Start ‘Working Session’ Project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Day Four</a:t>
            </a:r>
          </a:p>
          <a:p>
            <a:pPr marL="695253" lvl="1" indent="-267405">
              <a:buFont typeface="Wingdings" pitchFamily="2" charset="2"/>
              <a:buChar char="§"/>
            </a:pPr>
            <a:r>
              <a:rPr lang="en-US" sz="2000" dirty="0"/>
              <a:t>Finish ‘Working Session’ Project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6124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060612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– MPages Mobile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280160"/>
            <a:ext cx="5217583" cy="4528969"/>
          </a:xfrm>
        </p:spPr>
        <p:txBody>
          <a:bodyPr/>
          <a:lstStyle/>
          <a:p>
            <a:pPr marL="365089" indent="-365089" eaLnBrk="0" hangingPunct="0">
              <a:spcBef>
                <a:spcPct val="20000"/>
              </a:spcBef>
              <a:buSzPct val="90000"/>
              <a:buFont typeface="Wingdings" pitchFamily="2" charset="2"/>
              <a:buChar char="Ø"/>
              <a:defRPr/>
            </a:pPr>
            <a:r>
              <a:rPr lang="en-US" sz="2600" dirty="0">
                <a:ea typeface="ＭＳ Ｐゴシック" pitchFamily="-65" charset="-128"/>
              </a:rPr>
              <a:t>Web Service   </a:t>
            </a:r>
          </a:p>
          <a:p>
            <a:pPr marL="365089" indent="-365089" eaLnBrk="0" hangingPunct="0">
              <a:spcBef>
                <a:spcPct val="20000"/>
              </a:spcBef>
              <a:buSzPct val="90000"/>
              <a:buFont typeface="Wingdings" pitchFamily="2" charset="2"/>
              <a:buChar char="Ø"/>
              <a:defRPr/>
            </a:pPr>
            <a:endParaRPr lang="en-US" sz="1100" dirty="0">
              <a:ea typeface="ＭＳ Ｐゴシック" pitchFamily="-65" charset="-128"/>
            </a:endParaRPr>
          </a:p>
          <a:p>
            <a:pPr lvl="2" indent="-352390" eaLnBrk="0" hangingPunct="0">
              <a:buClr>
                <a:schemeClr val="tx1"/>
              </a:buClr>
              <a:buSzPct val="120000"/>
              <a:buFont typeface="Wingdings" pitchFamily="2" charset="2"/>
              <a:buChar char="ü"/>
              <a:defRPr/>
            </a:pPr>
            <a:r>
              <a:rPr lang="en-US" sz="1900" dirty="0">
                <a:ea typeface="ＭＳ Ｐゴシック" pitchFamily="-65" charset="-128"/>
              </a:rPr>
              <a:t>Provides the ability to open pages on any web browser: </a:t>
            </a:r>
          </a:p>
          <a:p>
            <a:pPr lvl="2" indent="-352390" eaLnBrk="0" hangingPunct="0">
              <a:buClr>
                <a:schemeClr val="tx1"/>
              </a:buClr>
              <a:buSzPct val="120000"/>
              <a:buFont typeface="Wingdings" pitchFamily="2" charset="2"/>
              <a:buChar char="ü"/>
              <a:defRPr/>
            </a:pPr>
            <a:endParaRPr lang="en-US" sz="1900" dirty="0">
              <a:ea typeface="ＭＳ Ｐゴシック" pitchFamily="-65" charset="-128"/>
            </a:endParaRPr>
          </a:p>
          <a:p>
            <a:pPr marL="1370565" lvl="2" indent="-244259" eaLnBrk="0" hangingPunct="0">
              <a:spcBef>
                <a:spcPct val="20000"/>
              </a:spcBef>
              <a:buClr>
                <a:srgbClr val="DF6624"/>
              </a:buClr>
              <a:buSzPct val="80000"/>
              <a:buFont typeface="Wingdings" pitchFamily="-65" charset="2"/>
              <a:buChar char="n"/>
              <a:defRPr/>
            </a:pPr>
            <a:r>
              <a:rPr lang="en-US" sz="2100" i="1" dirty="0">
                <a:solidFill>
                  <a:schemeClr val="tx1">
                    <a:lumMod val="95000"/>
                    <a:lumOff val="5000"/>
                  </a:schemeClr>
                </a:solidFill>
                <a:ea typeface="Franklin Gothic Book" pitchFamily="-65" charset="0"/>
                <a:cs typeface="Franklin Gothic Book"/>
              </a:rPr>
              <a:t>Internet Explorer,</a:t>
            </a:r>
          </a:p>
          <a:p>
            <a:pPr marL="1370565" lvl="2" indent="-244259" eaLnBrk="0" hangingPunct="0">
              <a:spcBef>
                <a:spcPct val="20000"/>
              </a:spcBef>
              <a:buClr>
                <a:srgbClr val="DF6624"/>
              </a:buClr>
              <a:buSzPct val="80000"/>
              <a:buFont typeface="Wingdings" pitchFamily="-65" charset="2"/>
              <a:buChar char="n"/>
              <a:defRPr/>
            </a:pPr>
            <a:r>
              <a:rPr lang="en-US" sz="2100" i="1" dirty="0">
                <a:solidFill>
                  <a:schemeClr val="tx1">
                    <a:lumMod val="95000"/>
                    <a:lumOff val="5000"/>
                  </a:schemeClr>
                </a:solidFill>
                <a:ea typeface="Franklin Gothic Book" pitchFamily="-65" charset="0"/>
                <a:cs typeface="Franklin Gothic Book"/>
              </a:rPr>
              <a:t>iPhone</a:t>
            </a:r>
          </a:p>
          <a:p>
            <a:pPr marL="1370565" lvl="2" indent="-244259" eaLnBrk="0" hangingPunct="0">
              <a:spcBef>
                <a:spcPct val="20000"/>
              </a:spcBef>
              <a:buClr>
                <a:srgbClr val="DF6624"/>
              </a:buClr>
              <a:buSzPct val="80000"/>
              <a:buFont typeface="Wingdings" pitchFamily="-65" charset="2"/>
              <a:buChar char="n"/>
              <a:defRPr/>
            </a:pPr>
            <a:r>
              <a:rPr lang="en-US" sz="2100" i="1" dirty="0">
                <a:solidFill>
                  <a:schemeClr val="tx1">
                    <a:lumMod val="95000"/>
                    <a:lumOff val="5000"/>
                  </a:schemeClr>
                </a:solidFill>
                <a:ea typeface="Franklin Gothic Book" pitchFamily="-65" charset="0"/>
                <a:cs typeface="Franklin Gothic Book"/>
              </a:rPr>
              <a:t>Mobile device, etc.</a:t>
            </a:r>
          </a:p>
          <a:p>
            <a:pPr lvl="2" indent="-352390" eaLnBrk="0" hangingPunct="0">
              <a:buClr>
                <a:schemeClr val="tx1"/>
              </a:buClr>
              <a:buSzPct val="120000"/>
              <a:buFont typeface="Wingdings" pitchFamily="2" charset="2"/>
              <a:buChar char="ü"/>
              <a:defRPr/>
            </a:pPr>
            <a:endParaRPr lang="en-US" sz="1900" dirty="0">
              <a:ea typeface="ＭＳ Ｐゴシック" pitchFamily="-65" charset="-128"/>
            </a:endParaRPr>
          </a:p>
          <a:p>
            <a:pPr lvl="2" indent="-352390" eaLnBrk="0" hangingPunct="0">
              <a:buClr>
                <a:schemeClr val="tx1"/>
              </a:buClr>
              <a:buSzPct val="120000"/>
              <a:buFont typeface="Wingdings" pitchFamily="2" charset="2"/>
              <a:buChar char="ü"/>
              <a:defRPr/>
            </a:pPr>
            <a:r>
              <a:rPr lang="en-US" sz="1900" dirty="0">
                <a:ea typeface="ＭＳ Ｐゴシック" pitchFamily="-65" charset="-128"/>
              </a:rPr>
              <a:t>Ability to launch MPages as an </a:t>
            </a:r>
            <a:r>
              <a:rPr lang="en-US" sz="1900" dirty="0" err="1">
                <a:ea typeface="ＭＳ Ｐゴシック" pitchFamily="-65" charset="-128"/>
              </a:rPr>
              <a:t>iAware</a:t>
            </a:r>
            <a:r>
              <a:rPr lang="en-US" sz="1900" dirty="0">
                <a:ea typeface="ＭＳ Ｐゴシック" pitchFamily="-65" charset="-128"/>
              </a:rPr>
              <a:t> Gadget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982" y="1280160"/>
            <a:ext cx="2323338" cy="469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921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– History at a Glance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148110" y="1329365"/>
            <a:ext cx="2514600" cy="609600"/>
          </a:xfrm>
          <a:prstGeom prst="rect">
            <a:avLst/>
          </a:prstGeom>
          <a:solidFill>
            <a:srgbClr val="2C5D9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91431" tIns="45716" rIns="91431" bIns="45716"/>
          <a:lstStyle/>
          <a:p>
            <a:pPr eaLnBrk="0" hangingPunct="0">
              <a:defRPr/>
            </a:pPr>
            <a:endParaRPr lang="en-US" dirty="0">
              <a:ea typeface="ＭＳ Ｐゴシック" pitchFamily="-65" charset="-128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59399" y="1938965"/>
            <a:ext cx="2514600" cy="26293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91431" tIns="45716" rIns="91431" bIns="45716"/>
          <a:lstStyle/>
          <a:p>
            <a:pPr eaLnBrk="0" hangingPunct="0">
              <a:defRPr/>
            </a:pPr>
            <a:endParaRPr lang="en-US" dirty="0">
              <a:ea typeface="ＭＳ Ｐゴシック" pitchFamily="-65" charset="-128"/>
            </a:endParaRPr>
          </a:p>
        </p:txBody>
      </p:sp>
      <p:sp>
        <p:nvSpPr>
          <p:cNvPr id="6" name="Oval 5"/>
          <p:cNvSpPr/>
          <p:nvPr/>
        </p:nvSpPr>
        <p:spPr>
          <a:xfrm>
            <a:off x="148110" y="1120238"/>
            <a:ext cx="1143000" cy="381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31" tIns="45716" rIns="91431" bIns="45716" anchor="ctr"/>
          <a:lstStyle/>
          <a:p>
            <a:pPr algn="ctr">
              <a:defRPr/>
            </a:pPr>
            <a:r>
              <a:rPr lang="en-US" sz="1200" dirty="0"/>
              <a:t>2008</a:t>
            </a:r>
            <a:endParaRPr lang="en-US" sz="1600" dirty="0"/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235376" y="2089571"/>
            <a:ext cx="2439191" cy="2400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buFont typeface="Wingdings" pitchFamily="2" charset="2"/>
              <a:buChar char="Ø"/>
            </a:pPr>
            <a:r>
              <a:rPr lang="en-US" sz="1800" i="1" dirty="0">
                <a:latin typeface="Calibri" pitchFamily="34" charset="0"/>
              </a:rPr>
              <a:t> Custom MPage Tab</a:t>
            </a:r>
          </a:p>
          <a:p>
            <a:pPr eaLnBrk="1" hangingPunct="1"/>
            <a:endParaRPr lang="en-US" sz="1400" dirty="0">
              <a:latin typeface="Calibri" pitchFamily="34" charset="0"/>
            </a:endParaRPr>
          </a:p>
          <a:p>
            <a:pPr eaLnBrk="1" hangingPunct="1">
              <a:buFont typeface="Wingdings" pitchFamily="2" charset="2"/>
              <a:buChar char="Ø"/>
            </a:pPr>
            <a:r>
              <a:rPr lang="en-US" sz="1800" i="1" dirty="0">
                <a:latin typeface="Calibri" pitchFamily="34" charset="0"/>
              </a:rPr>
              <a:t> Link to top level tabs </a:t>
            </a:r>
          </a:p>
          <a:p>
            <a:pPr eaLnBrk="1" hangingPunct="1"/>
            <a:r>
              <a:rPr lang="en-US" sz="1800" i="1" dirty="0">
                <a:latin typeface="Calibri" pitchFamily="34" charset="0"/>
              </a:rPr>
              <a:t>     in Patient Chart</a:t>
            </a:r>
          </a:p>
          <a:p>
            <a:pPr eaLnBrk="1" hangingPunct="1"/>
            <a:endParaRPr lang="en-US" sz="1400" i="1" dirty="0">
              <a:latin typeface="Calibri" pitchFamily="34" charset="0"/>
            </a:endParaRPr>
          </a:p>
          <a:p>
            <a:pPr eaLnBrk="1" hangingPunct="1">
              <a:buFont typeface="Wingdings" pitchFamily="2" charset="2"/>
              <a:buChar char="Ø"/>
            </a:pPr>
            <a:r>
              <a:rPr lang="en-US" sz="1800" i="1" dirty="0">
                <a:latin typeface="Calibri" pitchFamily="34" charset="0"/>
              </a:rPr>
              <a:t> Integrate 3rd Party </a:t>
            </a:r>
          </a:p>
          <a:p>
            <a:pPr eaLnBrk="1" hangingPunct="1"/>
            <a:r>
              <a:rPr lang="en-US" sz="1800" i="1" dirty="0">
                <a:latin typeface="Calibri" pitchFamily="34" charset="0"/>
              </a:rPr>
              <a:t>     Data</a:t>
            </a:r>
          </a:p>
          <a:p>
            <a:pPr eaLnBrk="1" hangingPunct="1"/>
            <a:endParaRPr lang="en-US" sz="1400" i="1" dirty="0">
              <a:latin typeface="Calibri" pitchFamily="34" charset="0"/>
            </a:endParaRPr>
          </a:p>
          <a:p>
            <a:pPr eaLnBrk="1" hangingPunct="1">
              <a:buFont typeface="Wingdings" pitchFamily="2" charset="2"/>
              <a:buChar char="Ø"/>
            </a:pPr>
            <a:r>
              <a:rPr lang="en-US" sz="1800" i="1" dirty="0">
                <a:latin typeface="Calibri" pitchFamily="34" charset="0"/>
              </a:rPr>
              <a:t>External Web Apps</a:t>
            </a:r>
          </a:p>
        </p:txBody>
      </p:sp>
      <p:sp>
        <p:nvSpPr>
          <p:cNvPr id="8" name="Rectangle 24"/>
          <p:cNvSpPr>
            <a:spLocks noChangeArrowheads="1"/>
          </p:cNvSpPr>
          <p:nvPr/>
        </p:nvSpPr>
        <p:spPr bwMode="auto">
          <a:xfrm>
            <a:off x="506892" y="1404962"/>
            <a:ext cx="1667671" cy="468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Calibri" pitchFamily="34" charset="0"/>
              </a:rPr>
              <a:t>M</a:t>
            </a:r>
            <a:r>
              <a:rPr lang="en-US" sz="2400" dirty="0">
                <a:solidFill>
                  <a:schemeClr val="bg1"/>
                </a:solidFill>
                <a:latin typeface="Calibri" pitchFamily="34" charset="0"/>
              </a:rPr>
              <a:t>Pages 1.0</a:t>
            </a:r>
          </a:p>
        </p:txBody>
      </p:sp>
      <p:grpSp>
        <p:nvGrpSpPr>
          <p:cNvPr id="9" name="Group 27"/>
          <p:cNvGrpSpPr>
            <a:grpSpLocks/>
          </p:cNvGrpSpPr>
          <p:nvPr/>
        </p:nvGrpSpPr>
        <p:grpSpPr bwMode="auto">
          <a:xfrm>
            <a:off x="2825903" y="1101352"/>
            <a:ext cx="2971838" cy="3517117"/>
            <a:chOff x="3047999" y="685800"/>
            <a:chExt cx="2971801" cy="3517680"/>
          </a:xfrm>
        </p:grpSpPr>
        <p:sp>
          <p:nvSpPr>
            <p:cNvPr id="10" name="Rectangle 9"/>
            <p:cNvSpPr/>
            <p:nvPr/>
          </p:nvSpPr>
          <p:spPr bwMode="auto">
            <a:xfrm>
              <a:off x="3048000" y="914400"/>
              <a:ext cx="2819400" cy="609600"/>
            </a:xfrm>
            <a:prstGeom prst="rect">
              <a:avLst/>
            </a:prstGeom>
            <a:solidFill>
              <a:srgbClr val="2C5D9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/>
            <a:lstStyle/>
            <a:p>
              <a:pPr eaLnBrk="0" hangingPunct="0">
                <a:defRPr/>
              </a:pPr>
              <a:endParaRPr lang="en-US" dirty="0">
                <a:ea typeface="ＭＳ Ｐゴシック" pitchFamily="-65" charset="-128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3048000" y="1524000"/>
              <a:ext cx="2819400" cy="262928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/>
            <a:lstStyle/>
            <a:p>
              <a:pPr eaLnBrk="0" hangingPunct="0">
                <a:defRPr/>
              </a:pPr>
              <a:endParaRPr lang="en-US" dirty="0">
                <a:ea typeface="ＭＳ Ｐゴシック" pitchFamily="-65" charset="-128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3047999" y="685800"/>
              <a:ext cx="1562100" cy="381006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/>
                <a:t>2009-2010</a:t>
              </a:r>
            </a:p>
          </p:txBody>
        </p:sp>
        <p:sp>
          <p:nvSpPr>
            <p:cNvPr id="13" name="TextBox 9"/>
            <p:cNvSpPr txBox="1">
              <a:spLocks noChangeArrowheads="1"/>
            </p:cNvSpPr>
            <p:nvPr/>
          </p:nvSpPr>
          <p:spPr bwMode="auto">
            <a:xfrm>
              <a:off x="3200400" y="1679308"/>
              <a:ext cx="2819400" cy="2524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6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36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36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36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36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buFont typeface="Wingdings" pitchFamily="2" charset="2"/>
                <a:buChar char="Ø"/>
              </a:pPr>
              <a:r>
                <a:rPr lang="en-US" sz="1800" i="1" dirty="0">
                  <a:latin typeface="Calibri" pitchFamily="34" charset="0"/>
                </a:rPr>
                <a:t> Web Service</a:t>
              </a:r>
            </a:p>
            <a:p>
              <a:pPr eaLnBrk="1" hangingPunct="1"/>
              <a:endParaRPr lang="en-US" sz="1400" dirty="0">
                <a:latin typeface="Calibri" pitchFamily="34" charset="0"/>
              </a:endParaRPr>
            </a:p>
            <a:p>
              <a:pPr eaLnBrk="1" hangingPunct="1">
                <a:buFont typeface="Wingdings" pitchFamily="2" charset="2"/>
                <a:buChar char="Ø"/>
              </a:pPr>
              <a:r>
                <a:rPr lang="en-US" sz="1800" i="1" dirty="0">
                  <a:latin typeface="Calibri" pitchFamily="34" charset="0"/>
                </a:rPr>
                <a:t>  Application Launch</a:t>
              </a:r>
            </a:p>
            <a:p>
              <a:pPr eaLnBrk="1" hangingPunct="1">
                <a:buFont typeface="Wingdings" pitchFamily="2" charset="2"/>
                <a:buChar char="Ø"/>
              </a:pPr>
              <a:endParaRPr lang="en-US" sz="800" i="1" dirty="0">
                <a:latin typeface="Calibri" pitchFamily="34" charset="0"/>
              </a:endParaRPr>
            </a:p>
            <a:p>
              <a:pPr eaLnBrk="1" hangingPunct="1">
                <a:buSzPct val="75000"/>
                <a:buFont typeface="Wingdings" pitchFamily="2" charset="2"/>
                <a:buChar char="ü"/>
              </a:pPr>
              <a:r>
                <a:rPr lang="en-US" sz="1600" i="1" dirty="0">
                  <a:latin typeface="Calibri" pitchFamily="34" charset="0"/>
                </a:rPr>
                <a:t> </a:t>
              </a:r>
              <a:r>
                <a:rPr lang="en-US" sz="1600" b="0" i="1" dirty="0" err="1">
                  <a:latin typeface="Calibri" pitchFamily="34" charset="0"/>
                </a:rPr>
                <a:t>PowerForms</a:t>
              </a:r>
              <a:r>
                <a:rPr lang="en-US" sz="1600" b="0" i="1" dirty="0">
                  <a:latin typeface="Calibri" pitchFamily="34" charset="0"/>
                </a:rPr>
                <a:t>, New Orders, Allergy control, PowerNote</a:t>
              </a:r>
            </a:p>
            <a:p>
              <a:pPr eaLnBrk="1" hangingPunct="1">
                <a:buSzPct val="75000"/>
              </a:pPr>
              <a:endParaRPr lang="en-US" sz="1400" i="1" dirty="0">
                <a:latin typeface="Calibri" pitchFamily="34" charset="0"/>
              </a:endParaRPr>
            </a:p>
            <a:p>
              <a:pPr eaLnBrk="1" hangingPunct="1">
                <a:buFont typeface="Wingdings" pitchFamily="2" charset="2"/>
                <a:buChar char="Ø"/>
              </a:pPr>
              <a:r>
                <a:rPr lang="en-US" sz="1800" i="1" dirty="0">
                  <a:latin typeface="Calibri" pitchFamily="34" charset="0"/>
                </a:rPr>
                <a:t>  AJAX</a:t>
              </a:r>
            </a:p>
            <a:p>
              <a:pPr eaLnBrk="1" hangingPunct="1"/>
              <a:endParaRPr lang="en-US" dirty="0"/>
            </a:p>
          </p:txBody>
        </p:sp>
        <p:sp>
          <p:nvSpPr>
            <p:cNvPr id="14" name="Rectangle 25"/>
            <p:cNvSpPr>
              <a:spLocks noChangeArrowheads="1"/>
            </p:cNvSpPr>
            <p:nvPr/>
          </p:nvSpPr>
          <p:spPr bwMode="auto">
            <a:xfrm>
              <a:off x="3657600" y="990600"/>
              <a:ext cx="1655312" cy="461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i="1" dirty="0">
                  <a:solidFill>
                    <a:schemeClr val="bg1"/>
                  </a:solidFill>
                  <a:latin typeface="Calibri" pitchFamily="34" charset="0"/>
                </a:rPr>
                <a:t>M</a:t>
              </a:r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Pages 2.0</a:t>
              </a:r>
            </a:p>
          </p:txBody>
        </p:sp>
      </p:grpSp>
      <p:grpSp>
        <p:nvGrpSpPr>
          <p:cNvPr id="15" name="Group 28"/>
          <p:cNvGrpSpPr>
            <a:grpSpLocks/>
          </p:cNvGrpSpPr>
          <p:nvPr/>
        </p:nvGrpSpPr>
        <p:grpSpPr bwMode="auto">
          <a:xfrm>
            <a:off x="5646404" y="1101352"/>
            <a:ext cx="3192907" cy="3466925"/>
            <a:chOff x="5867400" y="685800"/>
            <a:chExt cx="3193439" cy="3466925"/>
          </a:xfrm>
        </p:grpSpPr>
        <p:sp>
          <p:nvSpPr>
            <p:cNvPr id="16" name="Rectangle 15"/>
            <p:cNvSpPr/>
            <p:nvPr/>
          </p:nvSpPr>
          <p:spPr bwMode="auto">
            <a:xfrm>
              <a:off x="6019800" y="914400"/>
              <a:ext cx="2819400" cy="609600"/>
            </a:xfrm>
            <a:prstGeom prst="rect">
              <a:avLst/>
            </a:prstGeom>
            <a:solidFill>
              <a:srgbClr val="2C5D9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/>
            <a:lstStyle/>
            <a:p>
              <a:pPr eaLnBrk="0" hangingPunct="0">
                <a:defRPr/>
              </a:pPr>
              <a:endParaRPr lang="en-US" dirty="0">
                <a:ea typeface="ＭＳ Ｐゴシック" pitchFamily="-65" charset="-128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6019800" y="1524000"/>
              <a:ext cx="2819400" cy="262872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/>
            <a:lstStyle/>
            <a:p>
              <a:pPr eaLnBrk="0" hangingPunct="0">
                <a:defRPr/>
              </a:pPr>
              <a:endParaRPr lang="en-US" dirty="0">
                <a:ea typeface="ＭＳ Ｐゴシック" pitchFamily="-65" charset="-128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5867400" y="685800"/>
              <a:ext cx="1600200" cy="381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/>
                <a:t>2011-2014</a:t>
              </a:r>
            </a:p>
          </p:txBody>
        </p:sp>
        <p:sp>
          <p:nvSpPr>
            <p:cNvPr id="19" name="TextBox 10"/>
            <p:cNvSpPr txBox="1">
              <a:spLocks noChangeArrowheads="1"/>
            </p:cNvSpPr>
            <p:nvPr/>
          </p:nvSpPr>
          <p:spPr bwMode="auto">
            <a:xfrm>
              <a:off x="6172200" y="1690512"/>
              <a:ext cx="2590800" cy="1846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600" b="1">
                  <a:solidFill>
                    <a:schemeClr val="tx1"/>
                  </a:solidFill>
                  <a:latin typeface="Arial" pitchFamily="34" charset="0"/>
                </a:defRPr>
              </a:lvl1pPr>
              <a:lvl2pPr eaLnBrk="0" hangingPunct="0">
                <a:defRPr sz="36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36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36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36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buFont typeface="Wingdings" pitchFamily="2" charset="2"/>
                <a:buChar char="Ø"/>
              </a:pPr>
              <a:r>
                <a:rPr lang="en-US" sz="1800" i="1" dirty="0">
                  <a:latin typeface="Calibri" pitchFamily="34" charset="0"/>
                </a:rPr>
                <a:t>Reusable Components</a:t>
              </a:r>
            </a:p>
            <a:p>
              <a:pPr eaLnBrk="1" hangingPunct="1"/>
              <a:endParaRPr lang="en-US" sz="1400" i="1" dirty="0">
                <a:latin typeface="Calibri" pitchFamily="34" charset="0"/>
              </a:endParaRPr>
            </a:p>
            <a:p>
              <a:pPr eaLnBrk="1" hangingPunct="1">
                <a:buFont typeface="Wingdings" pitchFamily="2" charset="2"/>
                <a:buChar char="Ø"/>
              </a:pPr>
              <a:r>
                <a:rPr lang="en-US" sz="1800" i="1" dirty="0">
                  <a:latin typeface="Calibri" pitchFamily="34" charset="0"/>
                </a:rPr>
                <a:t>Core Services</a:t>
              </a:r>
            </a:p>
            <a:p>
              <a:pPr eaLnBrk="1" hangingPunct="1"/>
              <a:endParaRPr lang="en-US" sz="1400" i="1" dirty="0">
                <a:latin typeface="Calibri" pitchFamily="34" charset="0"/>
              </a:endParaRPr>
            </a:p>
            <a:p>
              <a:pPr eaLnBrk="1" hangingPunct="1">
                <a:buFont typeface="Wingdings" pitchFamily="2" charset="2"/>
                <a:buChar char="Ø"/>
              </a:pPr>
              <a:r>
                <a:rPr lang="en-US" sz="1800" i="1" dirty="0">
                  <a:latin typeface="Calibri" pitchFamily="34" charset="0"/>
                </a:rPr>
                <a:t>Physician Viewpoints</a:t>
              </a:r>
            </a:p>
            <a:p>
              <a:pPr eaLnBrk="1" hangingPunct="1"/>
              <a:endParaRPr lang="en-US" sz="1400" i="1" dirty="0">
                <a:latin typeface="Calibri" pitchFamily="34" charset="0"/>
              </a:endParaRPr>
            </a:p>
            <a:p>
              <a:pPr eaLnBrk="1" hangingPunct="1">
                <a:buFont typeface="Wingdings" pitchFamily="2" charset="2"/>
                <a:buChar char="Ø"/>
              </a:pPr>
              <a:r>
                <a:rPr lang="en-US" sz="1800" i="1" dirty="0">
                  <a:latin typeface="Calibri" pitchFamily="34" charset="0"/>
                </a:rPr>
                <a:t>Custom Components</a:t>
              </a:r>
            </a:p>
          </p:txBody>
        </p:sp>
        <p:sp>
          <p:nvSpPr>
            <p:cNvPr id="20" name="Rectangle 26"/>
            <p:cNvSpPr>
              <a:spLocks noChangeArrowheads="1"/>
            </p:cNvSpPr>
            <p:nvPr/>
          </p:nvSpPr>
          <p:spPr bwMode="auto">
            <a:xfrm>
              <a:off x="5966178" y="990600"/>
              <a:ext cx="309466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sz="2400" i="1" dirty="0">
                  <a:solidFill>
                    <a:schemeClr val="bg1"/>
                  </a:solidFill>
                  <a:latin typeface="Calibri" pitchFamily="34" charset="0"/>
                </a:rPr>
                <a:t>M</a:t>
              </a:r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Pages 2.5, 4.x</a:t>
              </a:r>
            </a:p>
          </p:txBody>
        </p:sp>
      </p:grpSp>
      <p:grpSp>
        <p:nvGrpSpPr>
          <p:cNvPr id="29" name="Group 27"/>
          <p:cNvGrpSpPr>
            <a:grpSpLocks/>
          </p:cNvGrpSpPr>
          <p:nvPr/>
        </p:nvGrpSpPr>
        <p:grpSpPr bwMode="auto">
          <a:xfrm>
            <a:off x="159399" y="4613939"/>
            <a:ext cx="8458313" cy="1871017"/>
            <a:chOff x="3066057" y="731469"/>
            <a:chExt cx="2953743" cy="1871317"/>
          </a:xfrm>
        </p:grpSpPr>
        <p:sp>
          <p:nvSpPr>
            <p:cNvPr id="30" name="Rectangle 29"/>
            <p:cNvSpPr/>
            <p:nvPr/>
          </p:nvSpPr>
          <p:spPr bwMode="auto">
            <a:xfrm>
              <a:off x="3066057" y="921973"/>
              <a:ext cx="2953743" cy="609600"/>
            </a:xfrm>
            <a:prstGeom prst="rect">
              <a:avLst/>
            </a:prstGeom>
            <a:solidFill>
              <a:srgbClr val="2C5D9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/>
            <a:lstStyle/>
            <a:p>
              <a:pPr eaLnBrk="0" hangingPunct="0">
                <a:defRPr/>
              </a:pPr>
              <a:endParaRPr lang="en-US" dirty="0">
                <a:ea typeface="ＭＳ Ｐゴシック" pitchFamily="-65" charset="-128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3066057" y="1524000"/>
              <a:ext cx="2953743" cy="107878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/>
            <a:lstStyle/>
            <a:p>
              <a:pPr eaLnBrk="0" hangingPunct="0">
                <a:defRPr/>
              </a:pPr>
              <a:endParaRPr lang="en-US" dirty="0">
                <a:ea typeface="ＭＳ Ｐゴシック" pitchFamily="-65" charset="-128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3067496" y="731469"/>
              <a:ext cx="506421" cy="381006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/>
                <a:t>2014-current</a:t>
              </a:r>
            </a:p>
          </p:txBody>
        </p:sp>
        <p:sp>
          <p:nvSpPr>
            <p:cNvPr id="33" name="TextBox 9"/>
            <p:cNvSpPr txBox="1">
              <a:spLocks noChangeArrowheads="1"/>
            </p:cNvSpPr>
            <p:nvPr/>
          </p:nvSpPr>
          <p:spPr bwMode="auto">
            <a:xfrm>
              <a:off x="3200400" y="1679308"/>
              <a:ext cx="2819400" cy="369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6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36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36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36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36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buFont typeface="Wingdings" pitchFamily="2" charset="2"/>
                <a:buChar char="Ø"/>
              </a:pPr>
              <a:r>
                <a:rPr lang="en-US" sz="1800" i="1" dirty="0">
                  <a:latin typeface="Calibri" pitchFamily="34" charset="0"/>
                </a:rPr>
                <a:t> Faster load times through Bedrock caching and dynamic static content (EJB) </a:t>
              </a:r>
              <a:endParaRPr lang="en-US" dirty="0"/>
            </a:p>
          </p:txBody>
        </p:sp>
        <p:sp>
          <p:nvSpPr>
            <p:cNvPr id="34" name="Rectangle 25"/>
            <p:cNvSpPr>
              <a:spLocks noChangeArrowheads="1"/>
            </p:cNvSpPr>
            <p:nvPr/>
          </p:nvSpPr>
          <p:spPr bwMode="auto">
            <a:xfrm>
              <a:off x="3187407" y="995904"/>
              <a:ext cx="748638" cy="461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i="1" dirty="0" err="1">
                  <a:solidFill>
                    <a:schemeClr val="bg1"/>
                  </a:solidFill>
                  <a:latin typeface="Calibri" pitchFamily="34" charset="0"/>
                </a:rPr>
                <a:t>M</a:t>
              </a:r>
              <a:r>
                <a:rPr lang="en-US" sz="2400" dirty="0" err="1">
                  <a:solidFill>
                    <a:schemeClr val="bg1"/>
                  </a:solidFill>
                  <a:latin typeface="Calibri" pitchFamily="34" charset="0"/>
                </a:rPr>
                <a:t>Pages</a:t>
              </a:r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 5.x/6.x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4921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erner_Template_2.1">
  <a:themeElements>
    <a:clrScheme name="Cerner Color Palette_2.0">
      <a:dk1>
        <a:srgbClr val="393D41"/>
      </a:dk1>
      <a:lt1>
        <a:srgbClr val="FFFFFF"/>
      </a:lt1>
      <a:dk2>
        <a:srgbClr val="393D41"/>
      </a:dk2>
      <a:lt2>
        <a:srgbClr val="FFFFFF"/>
      </a:lt2>
      <a:accent1>
        <a:srgbClr val="0D94D2"/>
      </a:accent1>
      <a:accent2>
        <a:srgbClr val="7BC143"/>
      </a:accent2>
      <a:accent3>
        <a:srgbClr val="6A737B"/>
      </a:accent3>
      <a:accent4>
        <a:srgbClr val="4DC5FF"/>
      </a:accent4>
      <a:accent5>
        <a:srgbClr val="B4B8BD"/>
      </a:accent5>
      <a:accent6>
        <a:srgbClr val="7C2B83"/>
      </a:accent6>
      <a:hlink>
        <a:srgbClr val="1A93D7"/>
      </a:hlink>
      <a:folHlink>
        <a:srgbClr val="393D4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24269F91-502B-469C-B4F1-73B7B43181D8}" vid="{28F89DDC-E2F6-4311-ACD8-8E2E745EEC9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Cerner_Template_2.1</Template>
  <TotalTime>1380</TotalTime>
  <Words>3554</Words>
  <Application>Microsoft Office PowerPoint</Application>
  <PresentationFormat>On-screen Show (4:3)</PresentationFormat>
  <Paragraphs>477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9" baseType="lpstr">
      <vt:lpstr>Arial</vt:lpstr>
      <vt:lpstr>Calibri</vt:lpstr>
      <vt:lpstr>Courier New</vt:lpstr>
      <vt:lpstr>Franklin Gothic Book</vt:lpstr>
      <vt:lpstr>Wingdings</vt:lpstr>
      <vt:lpstr>Cerner_Template_2.1</vt:lpstr>
      <vt:lpstr>Welcome!  MPages Overview  Antelope Valley Hospital</vt:lpstr>
      <vt:lpstr>Agenda</vt:lpstr>
      <vt:lpstr>Overview</vt:lpstr>
      <vt:lpstr>Overview</vt:lpstr>
      <vt:lpstr>Overview – Genview versus MPages</vt:lpstr>
      <vt:lpstr>Overview – Mpage Solutions</vt:lpstr>
      <vt:lpstr>Overview – Interactive Solution</vt:lpstr>
      <vt:lpstr>Overview – MPages Mobile</vt:lpstr>
      <vt:lpstr>Overview – History at a Glance</vt:lpstr>
      <vt:lpstr>MPages – Things to know</vt:lpstr>
      <vt:lpstr>MPages – Common Question</vt:lpstr>
      <vt:lpstr>MPages – Prefmaint setup</vt:lpstr>
      <vt:lpstr>MPages – Views</vt:lpstr>
      <vt:lpstr>MPages – Viewpoints</vt:lpstr>
      <vt:lpstr>MPages – Viewpoints</vt:lpstr>
      <vt:lpstr>MPages - Blackbird</vt:lpstr>
      <vt:lpstr>MPages – Bedrock Caching</vt:lpstr>
      <vt:lpstr>MPages – Web Server</vt:lpstr>
      <vt:lpstr>MPages – Dynamic Static Content</vt:lpstr>
      <vt:lpstr>MPages – Dynamic Static Content</vt:lpstr>
      <vt:lpstr>MPages – Dynamic Static Content</vt:lpstr>
      <vt:lpstr>MPages - Worklist Columns</vt:lpstr>
      <vt:lpstr>MPages - Worklist Columns</vt:lpstr>
      <vt:lpstr>MPages - Worklist Columns</vt:lpstr>
      <vt:lpstr>MPages - Worklist Columns</vt:lpstr>
      <vt:lpstr>MPages - Worklist Columns</vt:lpstr>
      <vt:lpstr>MPages - Worklist Columns</vt:lpstr>
      <vt:lpstr>MPages - Worklist Columns</vt:lpstr>
      <vt:lpstr>MPages - Worklist Columns</vt:lpstr>
      <vt:lpstr>MPages - Worklist Columns</vt:lpstr>
      <vt:lpstr>MPages - Worklist Columns</vt:lpstr>
      <vt:lpstr>MPages - Custom Worklist Columns</vt:lpstr>
      <vt:lpstr>MPages – Important Links</vt:lpstr>
      <vt:lpstr>Technical Topics</vt:lpstr>
      <vt:lpstr>Technical Topics - Prefmaint</vt:lpstr>
      <vt:lpstr>Technical Topics - HTML</vt:lpstr>
      <vt:lpstr>Technical Topics - HTML</vt:lpstr>
      <vt:lpstr>Technical Topics – HTML Help</vt:lpstr>
      <vt:lpstr>Technical Topics - Javascript</vt:lpstr>
      <vt:lpstr>Technical Topics – Javascript Help</vt:lpstr>
      <vt:lpstr>Technical Topics - XML</vt:lpstr>
      <vt:lpstr>Technical Topics - XML</vt:lpstr>
      <vt:lpstr>Technical Topics - JSON</vt:lpstr>
      <vt:lpstr>Technical Topics - JSON</vt:lpstr>
      <vt:lpstr>Technical Topics - CSS</vt:lpstr>
      <vt:lpstr>Technical Topics - CSS</vt:lpstr>
      <vt:lpstr>Technical Topics - CCL</vt:lpstr>
      <vt:lpstr>Technical Topics - CCL</vt:lpstr>
      <vt:lpstr>Technical Topics – Canned Functions</vt:lpstr>
      <vt:lpstr>Technical Topics - APPLINK</vt:lpstr>
      <vt:lpstr>Technical Topics - CCLLINK</vt:lpstr>
      <vt:lpstr>Technical Topics – MPAGES_EVENT</vt:lpstr>
      <vt:lpstr>Technical Topics – MPAGES_EVENT</vt:lpstr>
      <vt:lpstr>Technical Topics – MPAGES_EVENT</vt:lpstr>
      <vt:lpstr>Technical Topics – MPAGES_EVENT</vt:lpstr>
      <vt:lpstr>Technical Topics - XMLCclRequest</vt:lpstr>
      <vt:lpstr>Technical Topics - JQuery</vt:lpstr>
      <vt:lpstr>MPage Web Service</vt:lpstr>
      <vt:lpstr>MPage Webservice API</vt:lpstr>
      <vt:lpstr>MPage Webservice Set-up</vt:lpstr>
      <vt:lpstr>MPage Webservice URL</vt:lpstr>
      <vt:lpstr>Technical Topics – MPage Flow</vt:lpstr>
      <vt:lpstr>MPages Future – GAIA and FUSION </vt:lpstr>
      <vt:lpstr>GAIA</vt:lpstr>
      <vt:lpstr>GAIA</vt:lpstr>
      <vt:lpstr>GAIA</vt:lpstr>
      <vt:lpstr>MPages Fusion</vt:lpstr>
      <vt:lpstr>MPages Fusion</vt:lpstr>
      <vt:lpstr>MPages Fusion</vt:lpstr>
      <vt:lpstr>MPages Fusion</vt:lpstr>
      <vt:lpstr>Mpages Development “Tools”</vt:lpstr>
      <vt:lpstr>Training Agenda</vt:lpstr>
      <vt:lpstr>Questions?</vt:lpstr>
    </vt:vector>
  </TitlesOfParts>
  <Company>Cerner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Johnson,Jordin</dc:creator>
  <cp:lastModifiedBy>Bannerman,Pat</cp:lastModifiedBy>
  <cp:revision>70</cp:revision>
  <cp:lastPrinted>2014-07-18T00:05:08Z</cp:lastPrinted>
  <dcterms:created xsi:type="dcterms:W3CDTF">2015-01-15T15:30:59Z</dcterms:created>
  <dcterms:modified xsi:type="dcterms:W3CDTF">2020-07-31T11:40:39Z</dcterms:modified>
</cp:coreProperties>
</file>